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2.jp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30" r:id="rId2"/>
    <p:sldId id="331" r:id="rId3"/>
    <p:sldId id="332" r:id="rId4"/>
    <p:sldId id="334" r:id="rId5"/>
    <p:sldId id="335" r:id="rId6"/>
    <p:sldId id="336" r:id="rId7"/>
    <p:sldId id="337" r:id="rId8"/>
    <p:sldId id="345" r:id="rId9"/>
    <p:sldId id="346" r:id="rId10"/>
    <p:sldId id="378" r:id="rId11"/>
    <p:sldId id="349" r:id="rId12"/>
    <p:sldId id="351" r:id="rId13"/>
    <p:sldId id="352" r:id="rId14"/>
    <p:sldId id="339" r:id="rId15"/>
    <p:sldId id="355" r:id="rId16"/>
    <p:sldId id="356" r:id="rId17"/>
    <p:sldId id="357" r:id="rId18"/>
    <p:sldId id="358" r:id="rId19"/>
    <p:sldId id="340" r:id="rId20"/>
    <p:sldId id="343" r:id="rId21"/>
    <p:sldId id="344" r:id="rId22"/>
    <p:sldId id="359" r:id="rId23"/>
    <p:sldId id="341" r:id="rId24"/>
    <p:sldId id="364" r:id="rId25"/>
    <p:sldId id="402" r:id="rId26"/>
    <p:sldId id="380" r:id="rId27"/>
    <p:sldId id="385" r:id="rId28"/>
    <p:sldId id="374" r:id="rId29"/>
    <p:sldId id="365" r:id="rId30"/>
    <p:sldId id="370" r:id="rId31"/>
    <p:sldId id="394" r:id="rId32"/>
    <p:sldId id="372" r:id="rId33"/>
    <p:sldId id="399" r:id="rId34"/>
    <p:sldId id="392" r:id="rId35"/>
    <p:sldId id="401" r:id="rId36"/>
    <p:sldId id="342" r:id="rId37"/>
    <p:sldId id="382" r:id="rId38"/>
    <p:sldId id="384" r:id="rId39"/>
    <p:sldId id="383" r:id="rId40"/>
    <p:sldId id="391" r:id="rId41"/>
    <p:sldId id="395" r:id="rId42"/>
    <p:sldId id="396" r:id="rId43"/>
    <p:sldId id="397" r:id="rId44"/>
    <p:sldId id="398" r:id="rId45"/>
    <p:sldId id="327" r:id="rId46"/>
    <p:sldId id="404"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885"/>
    <a:srgbClr val="20B3A1"/>
    <a:srgbClr val="D6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37" autoAdjust="0"/>
    <p:restoredTop sz="73484" autoAdjust="0"/>
  </p:normalViewPr>
  <p:slideViewPr>
    <p:cSldViewPr snapToGrid="0" showGuides="1">
      <p:cViewPr varScale="1">
        <p:scale>
          <a:sx n="62" d="100"/>
          <a:sy n="62" d="100"/>
        </p:scale>
        <p:origin x="1056" y="34"/>
      </p:cViewPr>
      <p:guideLst>
        <p:guide orient="horz" pos="116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B725A-BFDD-44D0-A8D3-61766B07B7F1}" type="datetimeFigureOut">
              <a:rPr lang="zh-CN" altLang="en-US" smtClean="0"/>
              <a:t>2024/11/19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CC932-0C1F-4C94-8B9A-3944ABBB4E30}" type="slidenum">
              <a:rPr lang="zh-CN" altLang="en-US" smtClean="0"/>
              <a:t>‹#›</a:t>
            </a:fld>
            <a:endParaRPr lang="zh-CN" altLang="en-US"/>
          </a:p>
        </p:txBody>
      </p:sp>
    </p:spTree>
    <p:extLst>
      <p:ext uri="{BB962C8B-B14F-4D97-AF65-F5344CB8AC3E}">
        <p14:creationId xmlns:p14="http://schemas.microsoft.com/office/powerpoint/2010/main" val="2947105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a:t>
            </a:fld>
            <a:endParaRPr lang="zh-CN" altLang="en-US"/>
          </a:p>
        </p:txBody>
      </p:sp>
    </p:spTree>
    <p:extLst>
      <p:ext uri="{BB962C8B-B14F-4D97-AF65-F5344CB8AC3E}">
        <p14:creationId xmlns:p14="http://schemas.microsoft.com/office/powerpoint/2010/main" val="3800120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這邊是</a:t>
            </a:r>
            <a:r>
              <a:rPr lang="en-US" altLang="zh-TW" dirty="0"/>
              <a:t>Diffusion</a:t>
            </a:r>
            <a:r>
              <a:rPr lang="zh-TW" altLang="en-US" dirty="0"/>
              <a:t> </a:t>
            </a:r>
            <a:r>
              <a:rPr lang="en-US" altLang="zh-TW" dirty="0"/>
              <a:t>model</a:t>
            </a:r>
            <a:r>
              <a:rPr lang="zh-TW" altLang="en-US" dirty="0"/>
              <a:t>的示意圖，首先是</a:t>
            </a:r>
            <a:r>
              <a:rPr lang="en-US" altLang="zh-TW" dirty="0"/>
              <a:t>forward process</a:t>
            </a:r>
            <a:r>
              <a:rPr lang="zh-TW" altLang="en-US" dirty="0"/>
              <a:t>，他會將一張乾淨的圖逐步增加雜訊直到變成完全的隨機雜訊。那</a:t>
            </a:r>
            <a:r>
              <a:rPr lang="en-US" altLang="zh-TW" dirty="0"/>
              <a:t>reverse process</a:t>
            </a:r>
            <a:r>
              <a:rPr lang="zh-TW" altLang="en-US" dirty="0"/>
              <a:t>就是從</a:t>
            </a:r>
            <a:r>
              <a:rPr lang="en-US" altLang="zh-TW" dirty="0"/>
              <a:t>sample</a:t>
            </a:r>
            <a:r>
              <a:rPr lang="zh-TW" altLang="en-US" dirty="0"/>
              <a:t>中的雜訊做</a:t>
            </a:r>
            <a:r>
              <a:rPr lang="en-US" altLang="zh-TW" dirty="0"/>
              <a:t>Denoise</a:t>
            </a:r>
            <a:r>
              <a:rPr lang="zh-TW" altLang="en-US" dirty="0"/>
              <a:t>，一步一步還原出乾淨的影像</a:t>
            </a:r>
          </a:p>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10</a:t>
            </a:fld>
            <a:endParaRPr lang="zh-CN" altLang="en-US"/>
          </a:p>
        </p:txBody>
      </p:sp>
    </p:spTree>
    <p:extLst>
      <p:ext uri="{BB962C8B-B14F-4D97-AF65-F5344CB8AC3E}">
        <p14:creationId xmlns:p14="http://schemas.microsoft.com/office/powerpoint/2010/main" val="1952816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YOLO</a:t>
            </a:r>
            <a:r>
              <a:rPr lang="zh-TW" altLang="en-US" dirty="0"/>
              <a:t> 將 </a:t>
            </a:r>
            <a:r>
              <a:rPr lang="en-US" altLang="zh-TW" dirty="0"/>
              <a:t>object detection</a:t>
            </a:r>
            <a:r>
              <a:rPr lang="zh-TW" altLang="en-US" dirty="0"/>
              <a:t> 視為一個單一的回歸問題，他直接將影像化分成許多網格</a:t>
            </a:r>
            <a:endParaRPr lang="en-US" altLang="zh-TW" dirty="0"/>
          </a:p>
          <a:p>
            <a:r>
              <a:rPr lang="zh-TW" altLang="en-US" dirty="0"/>
              <a:t>每個網格負責檢測他的中心被包含在哪個物體</a:t>
            </a:r>
            <a:endParaRPr lang="en-US" altLang="zh-TW" dirty="0"/>
          </a:p>
          <a:p>
            <a:r>
              <a:rPr lang="zh-TW" altLang="en-US" dirty="0"/>
              <a:t>然後預測出多個框框，下面的圖則去預測框框中所有類別的機率，看最可能是哪一種物體</a:t>
            </a:r>
            <a:endParaRPr lang="en-US" altLang="zh-TW" dirty="0"/>
          </a:p>
          <a:p>
            <a:r>
              <a:rPr lang="zh-TW" altLang="en-US" dirty="0"/>
              <a:t>結合兩者框出最後的答案，最後用</a:t>
            </a:r>
            <a:r>
              <a:rPr lang="en-US" altLang="zh-TW" dirty="0"/>
              <a:t>NMS</a:t>
            </a:r>
            <a:r>
              <a:rPr lang="zh-TW" altLang="en-US" dirty="0"/>
              <a:t>去過濾重疊的框</a:t>
            </a:r>
            <a:endParaRPr lang="en-US" altLang="zh-TW" dirty="0"/>
          </a:p>
          <a:p>
            <a:r>
              <a:rPr lang="en-US" altLang="zh-TW" dirty="0"/>
              <a:t>NMS</a:t>
            </a:r>
            <a:r>
              <a:rPr lang="zh-TW" altLang="en-US" dirty="0"/>
              <a:t>會把所有框依照分數排序，選擇最高的，再移除跟這個最高的框重疊的其他框，並反覆進行直到所有框都處理完</a:t>
            </a:r>
            <a:endParaRPr lang="en-US" altLang="zh-TW" dirty="0"/>
          </a:p>
          <a:p>
            <a:r>
              <a:rPr lang="en-US" altLang="zh-TW" dirty="0"/>
              <a:t>Non-Maximum Suppression (NMS)</a:t>
            </a:r>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11</a:t>
            </a:fld>
            <a:endParaRPr lang="zh-CN" altLang="en-US"/>
          </a:p>
        </p:txBody>
      </p:sp>
    </p:spTree>
    <p:extLst>
      <p:ext uri="{BB962C8B-B14F-4D97-AF65-F5344CB8AC3E}">
        <p14:creationId xmlns:p14="http://schemas.microsoft.com/office/powerpoint/2010/main" val="252732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再來介紹</a:t>
            </a:r>
            <a:r>
              <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Parameter-Efficient Fine-Tuning</a:t>
            </a:r>
          </a:p>
          <a:p>
            <a:r>
              <a:rPr lang="zh-TW" altLang="en-US"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隨者現在大型語言模型的出現，一般消費級的顯卡不管是在空間或時間上都已經沒辦法去微調或是訓練完整的模型</a:t>
            </a:r>
            <a:endPar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Parameter-Efficient Fine-Tuning</a:t>
            </a:r>
            <a:r>
              <a:rPr lang="zh-TW" altLang="en-US"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就用來解決這種問題，透過</a:t>
            </a:r>
            <a:r>
              <a:rPr lang="zh-TW" altLang="en-US" dirty="0"/>
              <a:t>只調整部分參數來適應特定任務，從而大幅減少需要調整的參數數量</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這種方法在保留</a:t>
            </a:r>
            <a:r>
              <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pretrained model</a:t>
            </a:r>
            <a:r>
              <a:rPr lang="zh-TW" altLang="en-US"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的同時，新增少量參數進行微調，提高訓練效率。</a:t>
            </a:r>
            <a:endPar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Adapter</a:t>
            </a:r>
            <a:r>
              <a:rPr lang="zh-TW" altLang="en-US"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就是其中之一，他在</a:t>
            </a:r>
            <a:r>
              <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transformer</a:t>
            </a:r>
            <a:r>
              <a:rPr lang="zh-TW" altLang="en-US"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裡面插入小型的模組，在</a:t>
            </a:r>
            <a:r>
              <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fine-tune</a:t>
            </a:r>
            <a:r>
              <a:rPr lang="zh-TW" altLang="en-US"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期間只訓練這些模組，其他參數是</a:t>
            </a:r>
            <a:r>
              <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freeze</a:t>
            </a:r>
            <a:r>
              <a:rPr lang="zh-TW" altLang="en-US"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住的</a:t>
            </a:r>
            <a:endPar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t> </a:t>
            </a:r>
            <a:r>
              <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Adapter:</a:t>
            </a:r>
            <a:r>
              <a:rPr lang="zh-TW" altLang="en-US"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 經</a:t>
            </a:r>
            <a:r>
              <a:rPr lang="zh-TW" altLang="en-US" dirty="0"/>
              <a:t>過一個下投影層，將維度降低。</a:t>
            </a:r>
            <a:r>
              <a:rPr lang="en-US" altLang="zh-TW" dirty="0"/>
              <a:t>(</a:t>
            </a:r>
            <a:r>
              <a:rPr lang="zh-TW" altLang="en-US" dirty="0"/>
              <a:t>透過一個全連接層實現的</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                       經過</a:t>
            </a:r>
            <a:r>
              <a:rPr lang="zh-TW" altLang="en-US" dirty="0"/>
              <a:t>非線性激活函數（例如 </a:t>
            </a:r>
            <a:r>
              <a:rPr lang="en-US" altLang="zh-TW" dirty="0" err="1"/>
              <a:t>ReLU</a:t>
            </a:r>
            <a:r>
              <a:rPr lang="zh-TW" altLang="en-US" dirty="0"/>
              <a:t>），用來引入非線性變換，增加模型的表達能力</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                       經</a:t>
            </a:r>
            <a:r>
              <a:rPr lang="zh-TW" altLang="en-US" dirty="0"/>
              <a:t>過一個上投影層，將維度恢復</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12</a:t>
            </a:fld>
            <a:endParaRPr lang="zh-CN" altLang="en-US"/>
          </a:p>
        </p:txBody>
      </p:sp>
    </p:spTree>
    <p:extLst>
      <p:ext uri="{BB962C8B-B14F-4D97-AF65-F5344CB8AC3E}">
        <p14:creationId xmlns:p14="http://schemas.microsoft.com/office/powerpoint/2010/main" val="4283037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最後進到優化模型的部分，</a:t>
            </a:r>
            <a:endParaRPr lang="en-US" altLang="zh-TW" dirty="0"/>
          </a:p>
          <a:p>
            <a:r>
              <a:rPr lang="en-US" altLang="zh-TW" dirty="0"/>
              <a:t>Model pruning </a:t>
            </a:r>
            <a:r>
              <a:rPr lang="zh-TW" altLang="en-US" dirty="0"/>
              <a:t>在類神經網路訓練完成之後，移除不重要的部分，讓</a:t>
            </a:r>
            <a:r>
              <a:rPr lang="en-US" altLang="zh-TW" dirty="0"/>
              <a:t>model</a:t>
            </a:r>
            <a:r>
              <a:rPr lang="zh-TW" altLang="en-US" dirty="0"/>
              <a:t>簡化</a:t>
            </a:r>
            <a:endParaRPr lang="en-US" altLang="zh-TW" dirty="0"/>
          </a:p>
          <a:p>
            <a:r>
              <a:rPr lang="zh-TW" altLang="en-US" dirty="0"/>
              <a:t>那</a:t>
            </a:r>
            <a:r>
              <a:rPr lang="en-US" altLang="zh-TW" dirty="0"/>
              <a:t>pruning</a:t>
            </a:r>
            <a:r>
              <a:rPr lang="zh-TW" altLang="en-US" dirty="0"/>
              <a:t>分為兩種，</a:t>
            </a:r>
            <a:r>
              <a:rPr lang="en-US" altLang="zh-TW" dirty="0"/>
              <a:t>unstructured </a:t>
            </a:r>
            <a:r>
              <a:rPr lang="zh-TW" altLang="en-US" dirty="0"/>
              <a:t>和 </a:t>
            </a:r>
            <a:r>
              <a:rPr lang="en-US" altLang="zh-TW" dirty="0"/>
              <a:t>structured</a:t>
            </a:r>
            <a:r>
              <a:rPr lang="zh-TW" altLang="en-US" dirty="0"/>
              <a:t>的，</a:t>
            </a:r>
            <a:r>
              <a:rPr lang="en-US" altLang="zh-TW" dirty="0"/>
              <a:t>unstructured</a:t>
            </a:r>
            <a:r>
              <a:rPr lang="zh-TW" altLang="en-US" dirty="0"/>
              <a:t> </a:t>
            </a:r>
            <a:r>
              <a:rPr lang="en-US" altLang="zh-TW" dirty="0"/>
              <a:t>pruning</a:t>
            </a:r>
            <a:r>
              <a:rPr lang="zh-TW" altLang="en-US" dirty="0"/>
              <a:t>單單刪除權重，或是把他歸零，有些時候並不能真的對模型加速，因為他還是要計算那個</a:t>
            </a:r>
            <a:r>
              <a:rPr lang="en-US" altLang="zh-TW" dirty="0"/>
              <a:t>0</a:t>
            </a:r>
          </a:p>
          <a:p>
            <a:r>
              <a:rPr lang="en-US" altLang="zh-TW" dirty="0"/>
              <a:t>structured</a:t>
            </a:r>
            <a:r>
              <a:rPr lang="zh-TW" altLang="en-US" dirty="0"/>
              <a:t> </a:t>
            </a:r>
            <a:r>
              <a:rPr lang="en-US" altLang="zh-TW" dirty="0"/>
              <a:t>pruning</a:t>
            </a:r>
            <a:r>
              <a:rPr lang="zh-TW" altLang="en-US" dirty="0"/>
              <a:t>則會把整個</a:t>
            </a:r>
            <a:r>
              <a:rPr lang="en-US" altLang="zh-TW" dirty="0"/>
              <a:t>neuron</a:t>
            </a:r>
            <a:r>
              <a:rPr lang="zh-TW" altLang="en-US" dirty="0"/>
              <a:t>移除，這樣就不需要計算那些部分</a:t>
            </a:r>
            <a:endParaRPr lang="en-US" altLang="zh-TW"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13</a:t>
            </a:fld>
            <a:endParaRPr lang="zh-CN" altLang="en-US"/>
          </a:p>
        </p:txBody>
      </p:sp>
    </p:spTree>
    <p:extLst>
      <p:ext uri="{BB962C8B-B14F-4D97-AF65-F5344CB8AC3E}">
        <p14:creationId xmlns:p14="http://schemas.microsoft.com/office/powerpoint/2010/main" val="1132693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14</a:t>
            </a:fld>
            <a:endParaRPr lang="zh-CN" altLang="en-US"/>
          </a:p>
        </p:txBody>
      </p:sp>
    </p:spTree>
    <p:extLst>
      <p:ext uri="{BB962C8B-B14F-4D97-AF65-F5344CB8AC3E}">
        <p14:creationId xmlns:p14="http://schemas.microsoft.com/office/powerpoint/2010/main" val="654646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再來是</a:t>
            </a:r>
            <a:r>
              <a:rPr lang="en-US" altLang="zh-TW" dirty="0"/>
              <a:t>background</a:t>
            </a:r>
            <a:r>
              <a:rPr lang="zh-TW" altLang="en-US" dirty="0"/>
              <a:t>的部分，首先是</a:t>
            </a:r>
            <a:r>
              <a:rPr lang="en-US" altLang="zh-TW" dirty="0"/>
              <a:t>Stable Diffusion</a:t>
            </a:r>
            <a:r>
              <a:rPr lang="zh-TW" altLang="en-US" dirty="0"/>
              <a:t>，</a:t>
            </a:r>
            <a:r>
              <a:rPr lang="en-US" altLang="zh-TW" dirty="0"/>
              <a:t>Stable Diffusion </a:t>
            </a:r>
            <a:r>
              <a:rPr lang="zh-TW" altLang="en-US" dirty="0"/>
              <a:t>是一種基於擴散模型的圖像生成模型，</a:t>
            </a:r>
            <a:r>
              <a:rPr lang="en-US" altLang="zh-TW" dirty="0"/>
              <a:t>input x </a:t>
            </a:r>
            <a:r>
              <a:rPr lang="zh-TW" altLang="en-US" dirty="0"/>
              <a:t>經過</a:t>
            </a:r>
            <a:r>
              <a:rPr lang="en-US" altLang="zh-TW" dirty="0"/>
              <a:t>encode</a:t>
            </a:r>
            <a:r>
              <a:rPr lang="zh-TW" altLang="en-US" dirty="0"/>
              <a:t>後壓縮到</a:t>
            </a:r>
            <a:r>
              <a:rPr lang="en-US" altLang="zh-TW" dirty="0"/>
              <a:t>latent space</a:t>
            </a:r>
            <a:r>
              <a:rPr lang="zh-TW" altLang="en-US" dirty="0"/>
              <a:t>裡面產生一個</a:t>
            </a:r>
            <a:r>
              <a:rPr lang="en-US" altLang="zh-TW" dirty="0"/>
              <a:t>z</a:t>
            </a:r>
            <a:r>
              <a:rPr lang="zh-TW" altLang="en-US" dirty="0"/>
              <a:t>，這麼做的好處是計算量比較低，這個</a:t>
            </a:r>
            <a:r>
              <a:rPr lang="en-US" altLang="zh-TW" dirty="0"/>
              <a:t>z</a:t>
            </a:r>
            <a:r>
              <a:rPr lang="zh-TW" altLang="en-US" dirty="0"/>
              <a:t>會經過</a:t>
            </a:r>
            <a:r>
              <a:rPr lang="en-US" altLang="zh-TW" dirty="0"/>
              <a:t>Diffusion process</a:t>
            </a:r>
            <a:r>
              <a:rPr lang="zh-TW" altLang="en-US" dirty="0"/>
              <a:t>成為</a:t>
            </a:r>
            <a:r>
              <a:rPr lang="en-US" altLang="zh-TW" dirty="0" err="1"/>
              <a:t>zT</a:t>
            </a:r>
            <a:r>
              <a:rPr lang="zh-TW" altLang="en-US" dirty="0"/>
              <a:t>，是一個完整的雜訊。這個雜訊可以透過</a:t>
            </a:r>
            <a:r>
              <a:rPr lang="en-US" altLang="zh-TW" dirty="0"/>
              <a:t>conditioning</a:t>
            </a:r>
            <a:r>
              <a:rPr lang="zh-TW" altLang="en-US" dirty="0"/>
              <a:t>的</a:t>
            </a:r>
            <a:r>
              <a:rPr lang="en-US" altLang="zh-TW" dirty="0"/>
              <a:t>text</a:t>
            </a:r>
            <a:r>
              <a:rPr lang="zh-TW" altLang="en-US" dirty="0"/>
              <a:t>做控制，就是想要什麼圖片透過文字去控制。</a:t>
            </a:r>
          </a:p>
          <a:p>
            <a:r>
              <a:rPr lang="zh-TW" altLang="en-US" dirty="0"/>
              <a:t>這個</a:t>
            </a:r>
            <a:r>
              <a:rPr lang="en-US" altLang="zh-TW" dirty="0" err="1"/>
              <a:t>zt</a:t>
            </a:r>
            <a:r>
              <a:rPr lang="zh-TW" altLang="en-US" dirty="0"/>
              <a:t>接下來會透過</a:t>
            </a:r>
            <a:r>
              <a:rPr lang="en-US" altLang="zh-TW" dirty="0"/>
              <a:t>U-Net</a:t>
            </a:r>
            <a:r>
              <a:rPr lang="zh-TW" altLang="en-US" dirty="0"/>
              <a:t>一步一步的降噪，最後會還原出乾淨的影像，也會變回</a:t>
            </a:r>
            <a:r>
              <a:rPr lang="en-US" altLang="zh-TW" dirty="0"/>
              <a:t>z</a:t>
            </a:r>
            <a:r>
              <a:rPr lang="zh-TW" altLang="en-US" dirty="0"/>
              <a:t>，經過</a:t>
            </a:r>
            <a:r>
              <a:rPr lang="en-US" altLang="zh-TW" dirty="0"/>
              <a:t>decode</a:t>
            </a:r>
            <a:r>
              <a:rPr lang="zh-TW" altLang="en-US" dirty="0"/>
              <a:t>去還原到</a:t>
            </a:r>
            <a:r>
              <a:rPr lang="en-US" altLang="zh-TW" dirty="0"/>
              <a:t>pixel space</a:t>
            </a:r>
            <a:r>
              <a:rPr lang="zh-TW" altLang="en-US" dirty="0"/>
              <a:t>變成平常看得</a:t>
            </a:r>
            <a:r>
              <a:rPr lang="en-US" altLang="zh-TW" dirty="0"/>
              <a:t>RGB</a:t>
            </a:r>
            <a:r>
              <a:rPr lang="zh-TW" altLang="en-US" dirty="0"/>
              <a:t>影像</a:t>
            </a:r>
            <a:endParaRPr lang="en-US" altLang="zh-TW" dirty="0"/>
          </a:p>
          <a:p>
            <a:endParaRPr lang="zh-TW" altLang="en-US" dirty="0"/>
          </a:p>
          <a:p>
            <a:r>
              <a:rPr lang="en-US" altLang="zh-TW" dirty="0"/>
              <a:t>##Stable Diffusion </a:t>
            </a:r>
            <a:r>
              <a:rPr lang="zh-TW" altLang="en-US" dirty="0"/>
              <a:t>是一種生成模型，能夠根據文字或其他條件生成高度詳細的影像。它的核心運作機制是迭代去雜訊，具體步驟如下：</a:t>
            </a:r>
          </a:p>
          <a:p>
            <a:r>
              <a:rPr lang="zh-TW" altLang="en-US" dirty="0"/>
              <a:t>去雜訊過程：</a:t>
            </a:r>
          </a:p>
          <a:p>
            <a:r>
              <a:rPr lang="en-US" altLang="zh-TW" dirty="0"/>
              <a:t>Stable Diffusion </a:t>
            </a:r>
            <a:r>
              <a:rPr lang="zh-TW" altLang="en-US" dirty="0"/>
              <a:t>會從一個含有大量雜訊的潛在影像開始，通過多次去雜訊的步驟，逐漸將這個雜訊影像變得清晰，最終生成一張符合輸入條件的高質量影像。</a:t>
            </a:r>
          </a:p>
          <a:p>
            <a:r>
              <a:rPr lang="zh-TW" altLang="en-US" dirty="0"/>
              <a:t>條件可以是文字描述（例如「一隻在森林裡奔跑的狗」），這樣模型會依據文字提供的上下文來生成影像。</a:t>
            </a:r>
          </a:p>
          <a:p>
            <a:r>
              <a:rPr lang="en-US" altLang="zh-TW" dirty="0"/>
              <a:t>Encoder-Decoder </a:t>
            </a:r>
            <a:r>
              <a:rPr lang="zh-TW" altLang="en-US" dirty="0"/>
              <a:t>結構與 </a:t>
            </a:r>
            <a:r>
              <a:rPr lang="en-US" altLang="zh-TW" dirty="0"/>
              <a:t>U-Net</a:t>
            </a:r>
            <a:r>
              <a:rPr lang="zh-TW" altLang="en-US" dirty="0"/>
              <a:t>：</a:t>
            </a:r>
          </a:p>
          <a:p>
            <a:r>
              <a:rPr lang="en-US" altLang="zh-TW" dirty="0"/>
              <a:t>Stable Diffusion </a:t>
            </a:r>
            <a:r>
              <a:rPr lang="zh-TW" altLang="en-US" dirty="0"/>
              <a:t>使用了編碼器</a:t>
            </a:r>
            <a:r>
              <a:rPr lang="en-US" altLang="zh-TW" dirty="0"/>
              <a:t>-</a:t>
            </a:r>
            <a:r>
              <a:rPr lang="zh-TW" altLang="en-US" dirty="0"/>
              <a:t>解碼器（</a:t>
            </a:r>
            <a:r>
              <a:rPr lang="en-US" altLang="zh-TW" dirty="0"/>
              <a:t>Encoder-Decoder</a:t>
            </a:r>
            <a:r>
              <a:rPr lang="zh-TW" altLang="en-US" dirty="0"/>
              <a:t>）框架來處理這一過程。編碼器將輸入信息轉換為一個緊湊的潛在空間表示，解碼器則從這個表示中重建影像。</a:t>
            </a:r>
          </a:p>
          <a:p>
            <a:r>
              <a:rPr lang="en-US" altLang="zh-TW" dirty="0"/>
              <a:t>U-Net </a:t>
            </a:r>
            <a:r>
              <a:rPr lang="zh-TW" altLang="en-US" dirty="0"/>
              <a:t>是這個過程中的關鍵組件，它是一種特殊的神經網絡結構，特別適合處理圖像去雜訊等任務。</a:t>
            </a:r>
            <a:r>
              <a:rPr lang="en-US" altLang="zh-TW" dirty="0"/>
              <a:t>U-Net </a:t>
            </a:r>
            <a:r>
              <a:rPr lang="zh-TW" altLang="en-US" dirty="0"/>
              <a:t>能夠有效地在多次迭代中進行去雜訊，同時保留影像的細節。</a:t>
            </a:r>
            <a:endParaRPr lang="en-US" altLang="zh-TW" dirty="0"/>
          </a:p>
          <a:p>
            <a:r>
              <a:rPr lang="en-US" altLang="zh-TW" b="0" i="0" dirty="0">
                <a:solidFill>
                  <a:srgbClr val="303233"/>
                </a:solidFill>
                <a:effectLst/>
                <a:latin typeface="Lato" panose="020F0502020204030204" pitchFamily="34" charset="0"/>
              </a:rPr>
              <a:t>U-Net </a:t>
            </a:r>
            <a:r>
              <a:rPr lang="zh-TW" altLang="en-US" b="0" i="0" dirty="0">
                <a:solidFill>
                  <a:srgbClr val="303233"/>
                </a:solidFill>
                <a:effectLst/>
                <a:latin typeface="Lato" panose="020F0502020204030204" pitchFamily="34" charset="0"/>
              </a:rPr>
              <a:t>在原有的編碼器與解碼器的聯繫上，增加了一些連結，每一段的編碼器的輸出都與對面的解碼器連接，使編碼器每一層的資訊，額外輸入到一樣大小的解碼器的對應層，如圖一的灰色長箭頭，這樣在重建的過程就比較不會遺失重要資訊了。</a:t>
            </a:r>
            <a:endParaRPr lang="zh-TW" altLang="en-US" dirty="0"/>
          </a:p>
          <a:p>
            <a:r>
              <a:rPr lang="zh-TW" altLang="en-US" dirty="0"/>
              <a:t>平衡效能與品質：</a:t>
            </a:r>
          </a:p>
          <a:p>
            <a:r>
              <a:rPr lang="en-US" altLang="zh-TW" dirty="0"/>
              <a:t>Stable Diffusion </a:t>
            </a:r>
            <a:r>
              <a:rPr lang="zh-TW" altLang="en-US" dirty="0"/>
              <a:t>的設計目的是在高影像品質和較低的計算需求之間取得平衡。通過 </a:t>
            </a:r>
            <a:r>
              <a:rPr lang="en-US" altLang="zh-TW" dirty="0"/>
              <a:t>U-Net </a:t>
            </a:r>
            <a:r>
              <a:rPr lang="zh-TW" altLang="en-US" dirty="0"/>
              <a:t>和編碼器</a:t>
            </a:r>
            <a:r>
              <a:rPr lang="en-US" altLang="zh-TW" dirty="0"/>
              <a:t>-</a:t>
            </a:r>
            <a:r>
              <a:rPr lang="zh-TW" altLang="en-US" dirty="0"/>
              <a:t>解碼器的結合，它能夠以較少的計算資源生成細緻的影像，這使其非常適合大規模的生成任務，如藝術創作、遊戲設計等。</a:t>
            </a:r>
          </a:p>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15</a:t>
            </a:fld>
            <a:endParaRPr lang="zh-CN" altLang="en-US"/>
          </a:p>
        </p:txBody>
      </p:sp>
    </p:spTree>
    <p:extLst>
      <p:ext uri="{BB962C8B-B14F-4D97-AF65-F5344CB8AC3E}">
        <p14:creationId xmlns:p14="http://schemas.microsoft.com/office/powerpoint/2010/main" val="4100374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Low-Rank Adaptation</a:t>
            </a:r>
            <a:r>
              <a:rPr lang="zh-TW" altLang="en-US" dirty="0"/>
              <a:t> 是剛剛介紹過的</a:t>
            </a:r>
            <a:r>
              <a:rPr lang="en-US" altLang="zh-TW" dirty="0"/>
              <a:t>PEFT</a:t>
            </a:r>
            <a:r>
              <a:rPr lang="zh-TW" altLang="en-US" dirty="0"/>
              <a:t>的一種。透過將模型的權重分解為</a:t>
            </a:r>
            <a:r>
              <a:rPr lang="en-US" altLang="zh-TW" dirty="0"/>
              <a:t>low rank </a:t>
            </a:r>
            <a:r>
              <a:rPr lang="zh-TW" altLang="en-US" dirty="0"/>
              <a:t>矩陣，</a:t>
            </a:r>
            <a:endParaRPr lang="en-US" altLang="zh-TW" dirty="0"/>
          </a:p>
          <a:p>
            <a:r>
              <a:rPr lang="zh-TW" altLang="en-US" dirty="0"/>
              <a:t>大幅減少需要調整的參數數量。</a:t>
            </a:r>
            <a:r>
              <a:rPr lang="en-US" altLang="zh-TW" dirty="0" err="1"/>
              <a:t>LoRA</a:t>
            </a:r>
            <a:r>
              <a:rPr lang="en-US" altLang="zh-TW" dirty="0"/>
              <a:t> </a:t>
            </a:r>
            <a:r>
              <a:rPr lang="zh-TW" altLang="en-US" dirty="0"/>
              <a:t>不只保留了預訓練模型的知識和性能，還能快速適應新的任務需求。</a:t>
            </a:r>
            <a:endParaRPr lang="en-US" altLang="zh-TW" dirty="0"/>
          </a:p>
          <a:p>
            <a:r>
              <a:rPr lang="zh-TW" altLang="en-US" b="0" i="0" dirty="0">
                <a:solidFill>
                  <a:srgbClr val="242424"/>
                </a:solidFill>
                <a:effectLst/>
                <a:latin typeface="source-serif-pro"/>
              </a:rPr>
              <a:t>右邊橘色模組為我們要訓練的模型權重 </a:t>
            </a:r>
            <a:r>
              <a:rPr lang="en-US" altLang="zh-TW" b="0" i="0" dirty="0" err="1">
                <a:solidFill>
                  <a:srgbClr val="242424"/>
                </a:solidFill>
                <a:effectLst/>
                <a:latin typeface="source-serif-pro"/>
              </a:rPr>
              <a:t>LoRA</a:t>
            </a:r>
            <a:r>
              <a:rPr lang="en-US" altLang="zh-TW" b="0" i="0" dirty="0">
                <a:solidFill>
                  <a:srgbClr val="242424"/>
                </a:solidFill>
                <a:effectLst/>
                <a:latin typeface="source-serif-pro"/>
              </a:rPr>
              <a:t> </a:t>
            </a:r>
            <a:r>
              <a:rPr lang="zh-TW" altLang="en-US" b="0" i="0" dirty="0">
                <a:solidFill>
                  <a:srgbClr val="242424"/>
                </a:solidFill>
                <a:effectLst/>
                <a:latin typeface="source-serif-pro"/>
              </a:rPr>
              <a:t>，透過中間 </a:t>
            </a:r>
            <a:r>
              <a:rPr lang="en-US" altLang="zh-TW" b="0" i="0" dirty="0">
                <a:solidFill>
                  <a:srgbClr val="242424"/>
                </a:solidFill>
                <a:effectLst/>
                <a:latin typeface="source-serif-pro"/>
              </a:rPr>
              <a:t>Rank — r </a:t>
            </a:r>
            <a:r>
              <a:rPr lang="zh-TW" altLang="en-US" b="0" i="0" dirty="0">
                <a:solidFill>
                  <a:srgbClr val="242424"/>
                </a:solidFill>
                <a:effectLst/>
                <a:latin typeface="source-serif-pro"/>
              </a:rPr>
              <a:t>的限縮，可以大幅地降低訓練的參數量，特徵的維度：</a:t>
            </a:r>
            <a:r>
              <a:rPr lang="en-US" altLang="zh-TW" b="0" i="0" dirty="0">
                <a:solidFill>
                  <a:srgbClr val="242424"/>
                </a:solidFill>
                <a:effectLst/>
                <a:latin typeface="source-serif-pro"/>
              </a:rPr>
              <a:t>r&lt;&lt;d</a:t>
            </a:r>
            <a:endParaRPr lang="en-US" altLang="zh-TW"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16</a:t>
            </a:fld>
            <a:endParaRPr lang="zh-CN" altLang="en-US"/>
          </a:p>
        </p:txBody>
      </p:sp>
    </p:spTree>
    <p:extLst>
      <p:ext uri="{BB962C8B-B14F-4D97-AF65-F5344CB8AC3E}">
        <p14:creationId xmlns:p14="http://schemas.microsoft.com/office/powerpoint/2010/main" val="3039419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Model re-parameterization</a:t>
            </a:r>
            <a:r>
              <a:rPr lang="zh-TW" altLang="en-US" sz="12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t>訓練和推理過程中使用不同的網絡結構</a:t>
            </a:r>
            <a:endParaRPr lang="en-US" altLang="zh-TW" dirty="0"/>
          </a:p>
          <a:p>
            <a:r>
              <a:rPr lang="zh-TW" altLang="en-US" dirty="0"/>
              <a:t>主要概念就是在訓練過程中利用更複雜的網絡結構來提高訓練效果，而在推理過程中使用簡化的網絡結構來加快推理速度</a:t>
            </a:r>
            <a:endParaRPr lang="en-US" altLang="zh-TW" dirty="0"/>
          </a:p>
          <a:p>
            <a:endParaRPr lang="en-US" altLang="zh-TW" dirty="0"/>
          </a:p>
          <a:p>
            <a:r>
              <a:rPr lang="en-US" altLang="zh-TW" b="0" i="0" dirty="0">
                <a:solidFill>
                  <a:srgbClr val="242424"/>
                </a:solidFill>
                <a:effectLst/>
                <a:latin typeface="source-serif-pro"/>
              </a:rPr>
              <a:t>Batch Normalization (</a:t>
            </a:r>
            <a:r>
              <a:rPr lang="zh-TW" altLang="en-US" b="0" i="0" dirty="0">
                <a:solidFill>
                  <a:srgbClr val="BFBFBF"/>
                </a:solidFill>
                <a:effectLst/>
                <a:latin typeface="Arial" panose="020B0604020202020204" pitchFamily="34" charset="0"/>
              </a:rPr>
              <a:t>批量</a:t>
            </a:r>
            <a:r>
              <a:rPr lang="zh-TW" altLang="en-US" b="0" i="0" dirty="0">
                <a:solidFill>
                  <a:srgbClr val="242424"/>
                </a:solidFill>
                <a:effectLst/>
                <a:latin typeface="source-serif-pro"/>
              </a:rPr>
              <a:t>正規化</a:t>
            </a:r>
            <a:r>
              <a:rPr lang="en-US" altLang="zh-TW" b="0" i="0" dirty="0">
                <a:solidFill>
                  <a:srgbClr val="BFBFBF"/>
                </a:solidFill>
                <a:effectLst/>
                <a:latin typeface="Arial" panose="020B0604020202020204" pitchFamily="34" charset="0"/>
              </a:rPr>
              <a:t>)</a:t>
            </a:r>
            <a:r>
              <a:rPr lang="zh-TW" altLang="en-US" b="0" i="0" dirty="0">
                <a:solidFill>
                  <a:srgbClr val="242424"/>
                </a:solidFill>
                <a:effectLst/>
                <a:latin typeface="source-serif-pro"/>
              </a:rPr>
              <a:t>是一個深度神經網絡訓練的技巧，在輸入數據時，通常都會先將 </a:t>
            </a:r>
            <a:r>
              <a:rPr lang="en-US" altLang="zh-TW" b="0" i="0" dirty="0">
                <a:solidFill>
                  <a:srgbClr val="242424"/>
                </a:solidFill>
                <a:effectLst/>
                <a:latin typeface="source-serif-pro"/>
              </a:rPr>
              <a:t>Feature </a:t>
            </a:r>
            <a:r>
              <a:rPr lang="zh-TW" altLang="en-US" b="0" i="0" dirty="0">
                <a:solidFill>
                  <a:srgbClr val="242424"/>
                </a:solidFill>
                <a:effectLst/>
                <a:latin typeface="source-serif-pro"/>
              </a:rPr>
              <a:t>做 </a:t>
            </a:r>
            <a:r>
              <a:rPr lang="en-US" altLang="zh-TW" b="0" i="0" dirty="0">
                <a:solidFill>
                  <a:srgbClr val="242424"/>
                </a:solidFill>
                <a:effectLst/>
                <a:latin typeface="source-serif-pro"/>
              </a:rPr>
              <a:t>Normalize </a:t>
            </a:r>
            <a:r>
              <a:rPr lang="zh-TW" altLang="en-US" b="0" i="0" dirty="0">
                <a:solidFill>
                  <a:srgbClr val="242424"/>
                </a:solidFill>
                <a:effectLst/>
                <a:latin typeface="source-serif-pro"/>
              </a:rPr>
              <a:t>後再進行訓練，而 </a:t>
            </a:r>
            <a:r>
              <a:rPr lang="en-US" altLang="zh-TW" b="0" i="0" dirty="0">
                <a:solidFill>
                  <a:srgbClr val="242424"/>
                </a:solidFill>
                <a:effectLst/>
                <a:latin typeface="source-serif-pro"/>
              </a:rPr>
              <a:t>Batch Normalization </a:t>
            </a:r>
            <a:r>
              <a:rPr lang="zh-TW" altLang="en-US" b="0" i="0" dirty="0">
                <a:solidFill>
                  <a:srgbClr val="242424"/>
                </a:solidFill>
                <a:effectLst/>
                <a:latin typeface="source-serif-pro"/>
              </a:rPr>
              <a:t>就是指在每一層輸入前都做一次 </a:t>
            </a:r>
            <a:r>
              <a:rPr lang="en-US" altLang="zh-TW" b="0" i="0" dirty="0">
                <a:solidFill>
                  <a:srgbClr val="242424"/>
                </a:solidFill>
                <a:effectLst/>
                <a:latin typeface="source-serif-pro"/>
              </a:rPr>
              <a:t>Feature Normalize</a:t>
            </a:r>
            <a:r>
              <a:rPr lang="zh-TW" altLang="en-US" b="0" i="0" dirty="0">
                <a:solidFill>
                  <a:srgbClr val="242424"/>
                </a:solidFill>
                <a:effectLst/>
                <a:latin typeface="source-serif-pro"/>
              </a:rPr>
              <a:t>，它不但可以</a:t>
            </a:r>
            <a:r>
              <a:rPr lang="zh-TW" altLang="en-US" b="1" i="0" dirty="0">
                <a:solidFill>
                  <a:srgbClr val="242424"/>
                </a:solidFill>
                <a:effectLst/>
                <a:latin typeface="source-serif-pro"/>
              </a:rPr>
              <a:t>加快梯度下降的求解速度</a:t>
            </a:r>
            <a:r>
              <a:rPr lang="zh-TW" altLang="en-US" b="0" i="0" dirty="0">
                <a:solidFill>
                  <a:srgbClr val="242424"/>
                </a:solidFill>
                <a:effectLst/>
                <a:latin typeface="source-serif-pro"/>
              </a:rPr>
              <a:t>，而且在一定程度</a:t>
            </a:r>
            <a:r>
              <a:rPr lang="zh-TW" altLang="en-US" b="1" i="0" dirty="0">
                <a:solidFill>
                  <a:srgbClr val="242424"/>
                </a:solidFill>
                <a:effectLst/>
                <a:latin typeface="source-serif-pro"/>
              </a:rPr>
              <a:t>緩解了深層網絡中梯度消失的問題</a:t>
            </a:r>
            <a:r>
              <a:rPr lang="zh-TW" altLang="en-US" b="0" i="0" dirty="0">
                <a:solidFill>
                  <a:srgbClr val="242424"/>
                </a:solidFill>
                <a:effectLst/>
                <a:latin typeface="source-serif-pro"/>
              </a:rPr>
              <a:t>，從而使得訓練深層網絡模型更加容易和穩定地進行梯度傳播。</a:t>
            </a:r>
            <a:endParaRPr lang="en-US" altLang="zh-TW" b="0" i="0" dirty="0">
              <a:solidFill>
                <a:srgbClr val="242424"/>
              </a:solidFill>
              <a:effectLst/>
              <a:latin typeface="source-serif-pro"/>
            </a:endParaRPr>
          </a:p>
          <a:p>
            <a:endParaRPr lang="en-US" altLang="zh-TW" b="0" i="0" dirty="0">
              <a:solidFill>
                <a:srgbClr val="242424"/>
              </a:solidFill>
              <a:effectLst/>
              <a:latin typeface="source-serif-pro"/>
            </a:endParaRPr>
          </a:p>
          <a:p>
            <a:r>
              <a:rPr lang="en-US" altLang="zh-TW" dirty="0" err="1"/>
              <a:t>ReLU</a:t>
            </a:r>
            <a:r>
              <a:rPr lang="en-US" altLang="zh-TW" dirty="0"/>
              <a:t> </a:t>
            </a:r>
            <a:r>
              <a:rPr lang="zh-TW" altLang="en-US" dirty="0"/>
              <a:t>全名為 </a:t>
            </a:r>
            <a:r>
              <a:rPr lang="en-US" altLang="zh-TW" dirty="0"/>
              <a:t>Rectified Linear Unit(</a:t>
            </a:r>
            <a:r>
              <a:rPr lang="zh-TW" altLang="en-US" dirty="0"/>
              <a:t>修正線性單元</a:t>
            </a:r>
            <a:r>
              <a:rPr lang="en-US" altLang="zh-TW" dirty="0"/>
              <a:t>)</a:t>
            </a:r>
            <a:r>
              <a:rPr lang="zh-TW" altLang="en-US" dirty="0"/>
              <a:t>是種類神經網路中激勵函數 </a:t>
            </a:r>
            <a:r>
              <a:rPr lang="en-US" altLang="zh-TW" dirty="0"/>
              <a:t>(activation function)</a:t>
            </a:r>
            <a:r>
              <a:rPr lang="zh-TW" altLang="en-US" dirty="0"/>
              <a:t>。所謂的激勵函數，用意是增加類神經網路裡頭的非線性特徵。</a:t>
            </a:r>
            <a:endParaRPr lang="en-US" altLang="zh-TW" dirty="0"/>
          </a:p>
          <a:p>
            <a:endParaRPr lang="en-US" altLang="zh-TW" dirty="0"/>
          </a:p>
          <a:p>
            <a:r>
              <a:rPr lang="zh-TW" altLang="en-US" b="0" i="0" dirty="0">
                <a:solidFill>
                  <a:srgbClr val="FFFFFF"/>
                </a:solidFill>
                <a:effectLst/>
                <a:latin typeface="Arial" panose="020B0604020202020204" pitchFamily="34" charset="0"/>
              </a:rPr>
              <a:t>免費禮品或贈品</a:t>
            </a:r>
            <a:r>
              <a:rPr lang="zh-TW" altLang="en-US" b="0" i="0" dirty="0">
                <a:solidFill>
                  <a:srgbClr val="E8E8E8"/>
                </a:solidFill>
                <a:effectLst/>
                <a:latin typeface="Arial" panose="020B0604020202020204" pitchFamily="34" charset="0"/>
              </a:rPr>
              <a:t>（</a:t>
            </a:r>
            <a:r>
              <a:rPr lang="en-US" altLang="zh-TW" b="0" i="0" dirty="0">
                <a:solidFill>
                  <a:srgbClr val="E8E8E8"/>
                </a:solidFill>
                <a:effectLst/>
                <a:latin typeface="Arial" panose="020B0604020202020204" pitchFamily="34" charset="0"/>
              </a:rPr>
              <a:t>Freebies</a:t>
            </a:r>
            <a:r>
              <a:rPr lang="zh-TW" altLang="en-US" b="0" i="0" dirty="0">
                <a:solidFill>
                  <a:srgbClr val="E8E8E8"/>
                </a:solidFill>
                <a:effectLst/>
                <a:latin typeface="Arial" panose="020B0604020202020204" pitchFamily="34" charset="0"/>
              </a:rPr>
              <a:t>）</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17</a:t>
            </a:fld>
            <a:endParaRPr lang="zh-CN" altLang="en-US"/>
          </a:p>
        </p:txBody>
      </p:sp>
    </p:spTree>
    <p:extLst>
      <p:ext uri="{BB962C8B-B14F-4D97-AF65-F5344CB8AC3E}">
        <p14:creationId xmlns:p14="http://schemas.microsoft.com/office/powerpoint/2010/main" val="895386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這張圖顯示了三種不同的稀疏性方案，用於估計成組參數（</a:t>
            </a:r>
            <a:r>
              <a:rPr lang="en-US" altLang="zh-TW" dirty="0"/>
              <a:t>grouped parameters</a:t>
            </a:r>
            <a:r>
              <a:rPr lang="zh-TW" altLang="en-US" dirty="0"/>
              <a:t>）的重要性。</a:t>
            </a:r>
            <a:endParaRPr lang="en-US" altLang="zh-TW" dirty="0"/>
          </a:p>
          <a:p>
            <a:pPr marL="228600" indent="-228600">
              <a:buAutoNum type="alphaLcParenBoth"/>
            </a:pPr>
            <a:r>
              <a:rPr lang="zh-TW" altLang="en-US" dirty="0"/>
              <a:t>非結構化稀疏性僅針對單個權重進行剪枝</a:t>
            </a:r>
            <a:r>
              <a:rPr lang="en-US" altLang="zh-TW" dirty="0"/>
              <a:t>pruning</a:t>
            </a:r>
            <a:r>
              <a:rPr lang="zh-TW" altLang="en-US" dirty="0"/>
              <a:t>。</a:t>
            </a:r>
            <a:endParaRPr lang="en-US" altLang="zh-TW" dirty="0"/>
          </a:p>
          <a:p>
            <a:pPr marL="228600" indent="-228600">
              <a:buAutoNum type="alphaLcParenBoth"/>
            </a:pPr>
            <a:r>
              <a:rPr lang="en-US" altLang="zh-TW" dirty="0"/>
              <a:t>##</a:t>
            </a:r>
            <a:r>
              <a:rPr lang="zh-TW" altLang="en-US" dirty="0"/>
              <a:t>結構化但不一致的稀疏性在特定層中學習結構化稀疏，但忽略層間的對應關係</a:t>
            </a:r>
            <a:r>
              <a:rPr lang="en-US" altLang="zh-TW" dirty="0"/>
              <a:t>(</a:t>
            </a:r>
            <a:r>
              <a:rPr lang="zh-TW" altLang="en-US" dirty="0"/>
              <a:t>耦合</a:t>
            </a:r>
            <a:r>
              <a:rPr lang="en-US" altLang="zh-TW" dirty="0"/>
              <a:t>)</a:t>
            </a:r>
            <a:r>
              <a:rPr lang="zh-TW" altLang="en-US" dirty="0"/>
              <a:t>。</a:t>
            </a:r>
            <a:endParaRPr lang="en-US" altLang="zh-TW" dirty="0"/>
          </a:p>
          <a:p>
            <a:pPr marL="0" indent="0">
              <a:buNone/>
            </a:pPr>
            <a:r>
              <a:rPr lang="zh-TW" altLang="en-US" dirty="0"/>
              <a:t>中間的是結構化的，但是沒有考慮他們的對應關係。</a:t>
            </a:r>
            <a:endParaRPr lang="en-US" altLang="zh-TW" dirty="0"/>
          </a:p>
          <a:p>
            <a:pPr marL="228600" indent="-228600">
              <a:buAutoNum type="alphaLcParenBoth"/>
            </a:pPr>
            <a:r>
              <a:rPr lang="en-US" altLang="zh-TW" dirty="0"/>
              <a:t>##</a:t>
            </a:r>
            <a:r>
              <a:rPr lang="zh-TW" altLang="en-US" dirty="0"/>
              <a:t>一致的結構化稀疏性強制所有耦合參數為零，確保跨層稀疏性的一致性。</a:t>
            </a:r>
            <a:endParaRPr lang="en-US" altLang="zh-TW" dirty="0"/>
          </a:p>
          <a:p>
            <a:pPr marL="0" indent="0">
              <a:buNone/>
            </a:pPr>
            <a:r>
              <a:rPr lang="zh-TW" altLang="en-US" dirty="0"/>
              <a:t>最右邊的則是會把有關聯的一起關掉，或是有關聯的一起留下來，保持一致性，在關閉的過程效率會比較高</a:t>
            </a:r>
            <a:endParaRPr lang="en-US" altLang="zh-TW" dirty="0"/>
          </a:p>
          <a:p>
            <a:pPr marL="0" indent="0">
              <a:buNone/>
            </a:pPr>
            <a:endParaRPr lang="en-US" altLang="zh-TW" dirty="0"/>
          </a:p>
          <a:p>
            <a:pPr marL="0" indent="0">
              <a:buNone/>
            </a:pPr>
            <a:r>
              <a:rPr lang="zh-TW" altLang="en-US" dirty="0"/>
              <a:t>左邊第一列：表示一個權重矩陣 𝑤</a:t>
            </a:r>
            <a:r>
              <a:rPr lang="en-US" altLang="zh-TW" dirty="0"/>
              <a:t>w</a:t>
            </a:r>
            <a:r>
              <a:rPr lang="zh-TW" altLang="en-US" dirty="0"/>
              <a:t>，其中部分權重矩陣是有效的，顯示為填充的灰色方塊，空白方塊則表示無效或接近零的權重。這可能代表初始的權重分佈情況，尚未進行稀疏化處理。第二列：此列標示 𝑤</a:t>
            </a:r>
            <a:r>
              <a:rPr lang="en-US" altLang="zh-TW" dirty="0"/>
              <a:t>′w ′ </a:t>
            </a:r>
            <a:r>
              <a:rPr lang="zh-TW" altLang="en-US" dirty="0"/>
              <a:t>，代表對權重矩陣進行了某種稀疏化處理（比如通過正則化）。上方有一個框標示，其中一個特定的權重變得非常接近零 ∣∣𝑤𝑖𝑗</a:t>
            </a:r>
            <a:r>
              <a:rPr lang="en-US" altLang="zh-TW" dirty="0"/>
              <a:t>′∣∣</a:t>
            </a:r>
            <a:r>
              <a:rPr lang="zh-TW" altLang="en-US" dirty="0"/>
              <a:t>𝑝≈</a:t>
            </a:r>
            <a:r>
              <a:rPr lang="en-US" altLang="zh-TW" dirty="0"/>
              <a:t>0∣∣w </a:t>
            </a:r>
            <a:r>
              <a:rPr lang="en-US" altLang="zh-TW" dirty="0" err="1"/>
              <a:t>ij</a:t>
            </a:r>
            <a:r>
              <a:rPr lang="en-US" altLang="zh-TW" dirty="0"/>
              <a:t>′​ ∣∣ p​ ≈0</a:t>
            </a:r>
            <a:r>
              <a:rPr lang="zh-TW" altLang="en-US" dirty="0"/>
              <a:t>，這表明某些權重在正則化過程中被消除或減弱。第三列：這一列強調了矩陣中有依賴關係的情況。矩陣 𝑤</a:t>
            </a:r>
            <a:r>
              <a:rPr lang="en-US" altLang="zh-TW" dirty="0"/>
              <a:t>w </a:t>
            </a:r>
            <a:r>
              <a:rPr lang="zh-TW" altLang="en-US" dirty="0"/>
              <a:t>的某些權重 ∣∣𝑤𝑖∣∣𝑝≠</a:t>
            </a:r>
            <a:r>
              <a:rPr lang="en-US" altLang="zh-TW" dirty="0"/>
              <a:t>0∣∣w </a:t>
            </a:r>
            <a:r>
              <a:rPr lang="en-US" altLang="zh-TW" dirty="0" err="1"/>
              <a:t>i</a:t>
            </a:r>
            <a:r>
              <a:rPr lang="en-US" altLang="zh-TW" dirty="0"/>
              <a:t>​ ∣∣ p​ =0</a:t>
            </a:r>
            <a:r>
              <a:rPr lang="zh-TW" altLang="en-US" dirty="0"/>
              <a:t>，意味著這些權重是有效的，而框選出的區域說明這些有效權重有相互依賴的關係（</a:t>
            </a:r>
            <a:r>
              <a:rPr lang="en-US" altLang="zh-TW" dirty="0"/>
              <a:t>dep</a:t>
            </a:r>
            <a:r>
              <a:rPr lang="zh-TW" altLang="en-US" dirty="0"/>
              <a:t>）。這反映了在模型中，某些特徵之間存在依賴性，可能會影響彼此的學習過程。右邊最後一列：展示了對應的權重矩陣 𝑤</a:t>
            </a:r>
            <a:r>
              <a:rPr lang="en-US" altLang="zh-TW" dirty="0"/>
              <a:t>′w ′  </a:t>
            </a:r>
            <a:r>
              <a:rPr lang="zh-TW" altLang="en-US" dirty="0"/>
              <a:t>稀疏化後的情況，這裡同樣存在依賴性（</a:t>
            </a:r>
            <a:r>
              <a:rPr lang="en-US" altLang="zh-TW" dirty="0"/>
              <a:t>dep</a:t>
            </a:r>
            <a:r>
              <a:rPr lang="zh-TW" altLang="en-US" dirty="0"/>
              <a:t>）的關係。框選區域表示這些權重已經接近零 ∣∣𝑤𝑖</a:t>
            </a:r>
            <a:r>
              <a:rPr lang="en-US" altLang="zh-TW" dirty="0"/>
              <a:t>′∣∣</a:t>
            </a:r>
            <a:r>
              <a:rPr lang="zh-TW" altLang="en-US" dirty="0"/>
              <a:t>𝑝≈</a:t>
            </a:r>
            <a:r>
              <a:rPr lang="en-US" altLang="zh-TW" dirty="0"/>
              <a:t>0∣∣w </a:t>
            </a:r>
            <a:r>
              <a:rPr lang="en-US" altLang="zh-TW" dirty="0" err="1"/>
              <a:t>i</a:t>
            </a:r>
            <a:r>
              <a:rPr lang="en-US" altLang="zh-TW" dirty="0"/>
              <a:t>′​ ∣∣ p​ ≈0</a:t>
            </a:r>
            <a:r>
              <a:rPr lang="zh-TW" altLang="en-US" dirty="0"/>
              <a:t>，這意味著這些特徵可能在訓練過程中被忽略或是弱化了，但仍然受依賴性影響。</a:t>
            </a:r>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18</a:t>
            </a:fld>
            <a:endParaRPr lang="zh-CN" altLang="en-US"/>
          </a:p>
        </p:txBody>
      </p:sp>
    </p:spTree>
    <p:extLst>
      <p:ext uri="{BB962C8B-B14F-4D97-AF65-F5344CB8AC3E}">
        <p14:creationId xmlns:p14="http://schemas.microsoft.com/office/powerpoint/2010/main" val="1110885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19</a:t>
            </a:fld>
            <a:endParaRPr lang="zh-CN" altLang="en-US"/>
          </a:p>
        </p:txBody>
      </p:sp>
    </p:spTree>
    <p:extLst>
      <p:ext uri="{BB962C8B-B14F-4D97-AF65-F5344CB8AC3E}">
        <p14:creationId xmlns:p14="http://schemas.microsoft.com/office/powerpoint/2010/main" val="19659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a:t>
            </a:fld>
            <a:endParaRPr lang="zh-CN" altLang="en-US"/>
          </a:p>
        </p:txBody>
      </p:sp>
    </p:spTree>
    <p:extLst>
      <p:ext uri="{BB962C8B-B14F-4D97-AF65-F5344CB8AC3E}">
        <p14:creationId xmlns:p14="http://schemas.microsoft.com/office/powerpoint/2010/main" val="1510952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再來是方法的部分，主要是用</a:t>
            </a:r>
            <a:r>
              <a:rPr lang="en-US" altLang="zh-TW" dirty="0"/>
              <a:t>Stable Diffusion</a:t>
            </a:r>
            <a:r>
              <a:rPr lang="zh-TW" altLang="en-US" dirty="0"/>
              <a:t>去結合</a:t>
            </a:r>
            <a:r>
              <a:rPr lang="en-US" altLang="zh-TW" dirty="0" err="1"/>
              <a:t>LoRA</a:t>
            </a:r>
            <a:r>
              <a:rPr lang="zh-TW" altLang="en-US" dirty="0"/>
              <a:t>，產生出原本在</a:t>
            </a:r>
            <a:r>
              <a:rPr lang="en-US" altLang="zh-TW" dirty="0"/>
              <a:t>stable </a:t>
            </a:r>
            <a:r>
              <a:rPr lang="en-US" altLang="zh-TW" dirty="0" err="1"/>
              <a:t>dissusion</a:t>
            </a:r>
            <a:r>
              <a:rPr lang="zh-TW" altLang="en-US" dirty="0"/>
              <a:t>沒辦法產生的合成影像，再加上一些收集的影像成為我們的資料集，最後會進到</a:t>
            </a:r>
            <a:r>
              <a:rPr lang="en-US" altLang="zh-TW" dirty="0"/>
              <a:t>YOLOv7</a:t>
            </a:r>
            <a:r>
              <a:rPr lang="zh-TW" altLang="en-US" dirty="0"/>
              <a:t>的</a:t>
            </a:r>
            <a:r>
              <a:rPr lang="en-US" altLang="zh-TW" dirty="0"/>
              <a:t>model</a:t>
            </a:r>
            <a:r>
              <a:rPr lang="zh-TW" altLang="en-US" dirty="0"/>
              <a:t>和一些</a:t>
            </a:r>
            <a:r>
              <a:rPr lang="en-US" altLang="zh-TW" dirty="0"/>
              <a:t>pruning</a:t>
            </a:r>
            <a:r>
              <a:rPr lang="zh-TW" altLang="en-US" dirty="0"/>
              <a:t>的優化產生可以辨識的結果</a:t>
            </a:r>
          </a:p>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20</a:t>
            </a:fld>
            <a:endParaRPr lang="zh-CN" altLang="en-US"/>
          </a:p>
        </p:txBody>
      </p:sp>
    </p:spTree>
    <p:extLst>
      <p:ext uri="{BB962C8B-B14F-4D97-AF65-F5344CB8AC3E}">
        <p14:creationId xmlns:p14="http://schemas.microsoft.com/office/powerpoint/2010/main" val="1628756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這個是主要的模型架構圖，跟剛才的</a:t>
            </a:r>
            <a:r>
              <a:rPr lang="en-US" altLang="zh-TW" dirty="0"/>
              <a:t>diffusion</a:t>
            </a:r>
            <a:r>
              <a:rPr lang="zh-TW" altLang="en-US" dirty="0"/>
              <a:t> </a:t>
            </a:r>
            <a:r>
              <a:rPr lang="en-US" altLang="zh-TW" dirty="0"/>
              <a:t>model</a:t>
            </a:r>
            <a:r>
              <a:rPr lang="zh-TW" altLang="en-US" dirty="0"/>
              <a:t>很像，只是在</a:t>
            </a:r>
            <a:r>
              <a:rPr lang="en-US" altLang="zh-TW" dirty="0"/>
              <a:t>Denoising U-Net</a:t>
            </a:r>
            <a:r>
              <a:rPr lang="zh-TW" altLang="en-US" dirty="0"/>
              <a:t>的地方加上</a:t>
            </a:r>
            <a:r>
              <a:rPr lang="en-US" altLang="zh-TW" dirty="0" err="1"/>
              <a:t>LoRA</a:t>
            </a:r>
            <a:r>
              <a:rPr lang="zh-TW" altLang="en-US" dirty="0"/>
              <a:t>的結構，教會他新的知識</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我們貓的動作主要有</a:t>
            </a:r>
            <a:r>
              <a:rPr lang="en-US" altLang="zh-TW" dirty="0"/>
              <a:t>5</a:t>
            </a:r>
            <a:r>
              <a:rPr lang="zh-TW" altLang="en-US" dirty="0"/>
              <a:t>種，其中</a:t>
            </a:r>
            <a:r>
              <a:rPr lang="en-US" altLang="zh-TW" dirty="0"/>
              <a:t>stretch</a:t>
            </a:r>
            <a:r>
              <a:rPr lang="zh-TW" altLang="en-US" dirty="0"/>
              <a:t>伸懶腰是原本沒有辦法生出來的，經過</a:t>
            </a:r>
            <a:r>
              <a:rPr lang="en-US" altLang="zh-TW" dirty="0" err="1"/>
              <a:t>LoRA</a:t>
            </a:r>
            <a:r>
              <a:rPr lang="zh-TW" altLang="en-US" dirty="0"/>
              <a:t>教會他應該要升成什麼影像，就能確實的生出來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Synthetic(</a:t>
            </a:r>
            <a:r>
              <a:rPr lang="zh-TW" altLang="en-US" sz="12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合成的</a:t>
            </a:r>
            <a:r>
              <a:rPr lang="en-US" altLang="zh-TW" sz="12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21</a:t>
            </a:fld>
            <a:endParaRPr lang="zh-CN" altLang="en-US"/>
          </a:p>
        </p:txBody>
      </p:sp>
    </p:spTree>
    <p:extLst>
      <p:ext uri="{BB962C8B-B14F-4D97-AF65-F5344CB8AC3E}">
        <p14:creationId xmlns:p14="http://schemas.microsoft.com/office/powerpoint/2010/main" val="2349845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這個圖是</a:t>
            </a:r>
            <a:r>
              <a:rPr lang="en-US" altLang="zh-TW" dirty="0"/>
              <a:t>yolov7-tiny</a:t>
            </a:r>
            <a:r>
              <a:rPr lang="zh-TW" altLang="en-US" dirty="0"/>
              <a:t>的基本結構，分為</a:t>
            </a:r>
            <a:r>
              <a:rPr lang="en-US" altLang="zh-TW" dirty="0"/>
              <a:t>backbone, neck, head,</a:t>
            </a:r>
            <a:r>
              <a:rPr lang="zh-TW" altLang="en-US" dirty="0"/>
              <a:t>   </a:t>
            </a:r>
            <a:r>
              <a:rPr lang="en-US" altLang="zh-TW" dirty="0"/>
              <a:t>backbone</a:t>
            </a:r>
            <a:r>
              <a:rPr lang="zh-TW" altLang="en-US" dirty="0"/>
              <a:t>主要用於特徵提取</a:t>
            </a:r>
            <a:r>
              <a:rPr lang="en-US" altLang="zh-TW" dirty="0"/>
              <a:t>, </a:t>
            </a:r>
          </a:p>
          <a:p>
            <a:r>
              <a:rPr lang="en-US" altLang="zh-TW" dirty="0"/>
              <a:t>neck</a:t>
            </a:r>
            <a:r>
              <a:rPr lang="zh-TW" altLang="en-US" dirty="0"/>
              <a:t>則會將</a:t>
            </a:r>
            <a:r>
              <a:rPr lang="en-US" altLang="zh-TW" dirty="0"/>
              <a:t>backbone</a:t>
            </a:r>
            <a:r>
              <a:rPr lang="zh-TW" altLang="en-US" dirty="0"/>
              <a:t>提取出的不同尺度的特徵融合</a:t>
            </a:r>
            <a:r>
              <a:rPr lang="en-US" altLang="zh-TW" dirty="0"/>
              <a:t>, </a:t>
            </a:r>
            <a:r>
              <a:rPr lang="zh-TW" altLang="en-US" dirty="0"/>
              <a:t>獲得更豐富的資訊</a:t>
            </a:r>
            <a:r>
              <a:rPr lang="en-US" altLang="zh-TW" dirty="0"/>
              <a:t>, </a:t>
            </a:r>
            <a:r>
              <a:rPr lang="zh-TW" altLang="en-US" dirty="0"/>
              <a:t>最後再由</a:t>
            </a:r>
            <a:r>
              <a:rPr lang="en-US" altLang="zh-TW" dirty="0"/>
              <a:t>head</a:t>
            </a:r>
            <a:r>
              <a:rPr lang="zh-TW" altLang="en-US" dirty="0"/>
              <a:t>去偵測物件位置</a:t>
            </a:r>
            <a:endParaRPr lang="en-US" altLang="zh-TW" dirty="0"/>
          </a:p>
          <a:p>
            <a:r>
              <a:rPr lang="en-US" altLang="zh-TW" dirty="0"/>
              <a:t>CBL</a:t>
            </a:r>
            <a:r>
              <a:rPr lang="zh-TW" altLang="en-US" dirty="0"/>
              <a:t> </a:t>
            </a:r>
            <a:r>
              <a:rPr lang="en-US" altLang="zh-TW" dirty="0"/>
              <a:t>block </a:t>
            </a:r>
            <a:r>
              <a:rPr lang="zh-TW" altLang="en-US" dirty="0"/>
              <a:t>就是 </a:t>
            </a:r>
            <a:r>
              <a:rPr lang="en-US" altLang="zh-TW" dirty="0"/>
              <a:t>convolution + batch Normalize + </a:t>
            </a:r>
            <a:r>
              <a:rPr lang="en-US" altLang="zh-TW" dirty="0" err="1"/>
              <a:t>LeakyReLU</a:t>
            </a:r>
            <a:r>
              <a:rPr lang="en-US" altLang="zh-TW" dirty="0"/>
              <a:t>, </a:t>
            </a:r>
            <a:r>
              <a:rPr lang="zh-TW" altLang="en-US" dirty="0"/>
              <a:t>基本的特徵提取模組</a:t>
            </a:r>
            <a:endParaRPr lang="en-US" altLang="zh-TW" dirty="0"/>
          </a:p>
          <a:p>
            <a:r>
              <a:rPr lang="en-US" altLang="zh-TW" dirty="0"/>
              <a:t>ELAN </a:t>
            </a:r>
            <a:r>
              <a:rPr lang="zh-TW" altLang="en-US" dirty="0"/>
              <a:t>全名 </a:t>
            </a:r>
            <a:r>
              <a:rPr lang="en-US" altLang="zh-TW" sz="1200" dirty="0">
                <a:latin typeface="Times New Roman" panose="02020603050405020304" pitchFamily="18" charset="0"/>
                <a:cs typeface="Times New Roman" panose="02020603050405020304" pitchFamily="18" charset="0"/>
              </a:rPr>
              <a:t>Extended efficient Layer Aggregation Networks,</a:t>
            </a:r>
            <a:r>
              <a:rPr lang="zh-TW" altLang="en-US" sz="1200" dirty="0">
                <a:latin typeface="Times New Roman" panose="02020603050405020304" pitchFamily="18" charset="0"/>
                <a:cs typeface="Times New Roman" panose="02020603050405020304" pitchFamily="18" charset="0"/>
              </a:rPr>
              <a:t> </a:t>
            </a:r>
            <a:r>
              <a:rPr lang="zh-TW" altLang="en-US" dirty="0"/>
              <a:t>高效層聚合網絡</a:t>
            </a:r>
            <a:endParaRPr lang="en-US" altLang="zh-TW" dirty="0"/>
          </a:p>
          <a:p>
            <a:r>
              <a:rPr lang="en-US" altLang="zh-TW" dirty="0"/>
              <a:t>SPPCSPC</a:t>
            </a:r>
            <a:r>
              <a:rPr lang="zh-TW" altLang="en-US" dirty="0"/>
              <a:t> 全名 </a:t>
            </a:r>
            <a:r>
              <a:rPr lang="en-US" altLang="zh-TW" sz="1200" dirty="0">
                <a:latin typeface="Times New Roman" panose="02020603050405020304" pitchFamily="18" charset="0"/>
                <a:cs typeface="Times New Roman" panose="02020603050405020304" pitchFamily="18" charset="0"/>
              </a:rPr>
              <a:t>Spatial Pyramid Pooling Cross Stage Partial Convolution,</a:t>
            </a:r>
            <a:r>
              <a:rPr lang="zh-TW" altLang="en-US" dirty="0"/>
              <a:t>空間金字塔池化跨階段部分卷積</a:t>
            </a:r>
            <a:endParaRPr lang="en-US" altLang="zh-TW" dirty="0"/>
          </a:p>
          <a:p>
            <a:r>
              <a:rPr lang="zh-TW" altLang="en-US" dirty="0"/>
              <a:t>是一種比較複雜的特徵提取模組，透過多尺度特徵融合和跨階段連接來提升</a:t>
            </a:r>
            <a:r>
              <a:rPr lang="en-US" altLang="zh-TW" dirty="0"/>
              <a:t>CNN</a:t>
            </a:r>
            <a:r>
              <a:rPr lang="zh-TW" altLang="en-US" dirty="0"/>
              <a:t>的性能</a:t>
            </a:r>
            <a:endParaRPr lang="en-US" altLang="zh-TW" dirty="0"/>
          </a:p>
          <a:p>
            <a:endParaRPr lang="en-US" altLang="zh-TW" dirty="0"/>
          </a:p>
          <a:p>
            <a:endParaRPr lang="en-US" altLang="zh-TW" dirty="0"/>
          </a:p>
          <a:p>
            <a:endParaRPr lang="en-US" altLang="zh-TW" dirty="0"/>
          </a:p>
          <a:p>
            <a:r>
              <a:rPr lang="zh-TW" altLang="en-US" dirty="0"/>
              <a:t>***</a:t>
            </a:r>
            <a:r>
              <a:rPr lang="en-US" altLang="zh-TW" dirty="0"/>
              <a:t>ELAN</a:t>
            </a:r>
            <a:r>
              <a:rPr lang="zh-TW" altLang="en-US" dirty="0"/>
              <a:t>透過控制最短的最長梯度路徑，一個更深的神經網路可以有效地學習和收斂</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22</a:t>
            </a:fld>
            <a:endParaRPr lang="zh-CN" altLang="en-US"/>
          </a:p>
        </p:txBody>
      </p:sp>
    </p:spTree>
    <p:extLst>
      <p:ext uri="{BB962C8B-B14F-4D97-AF65-F5344CB8AC3E}">
        <p14:creationId xmlns:p14="http://schemas.microsoft.com/office/powerpoint/2010/main" val="1241047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23</a:t>
            </a:fld>
            <a:endParaRPr lang="zh-CN" altLang="en-US"/>
          </a:p>
        </p:txBody>
      </p:sp>
    </p:spTree>
    <p:extLst>
      <p:ext uri="{BB962C8B-B14F-4D97-AF65-F5344CB8AC3E}">
        <p14:creationId xmlns:p14="http://schemas.microsoft.com/office/powerpoint/2010/main" val="311187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評估的指標主要是</a:t>
            </a:r>
            <a:r>
              <a:rPr lang="en-US" altLang="zh-TW" dirty="0" err="1"/>
              <a:t>mAP</a:t>
            </a:r>
            <a:r>
              <a:rPr lang="en-US" altLang="zh-TW" dirty="0"/>
              <a:t>(mean Average Precision)</a:t>
            </a:r>
          </a:p>
          <a:p>
            <a:r>
              <a:rPr lang="en-US" altLang="zh-TW" dirty="0"/>
              <a:t>Precision</a:t>
            </a:r>
            <a:r>
              <a:rPr lang="zh-TW" altLang="en-US" dirty="0"/>
              <a:t>：預測為目標物且實際上也確實為目標物的比例，可以得知當模型預測為目標物時，這個結果是不是準確的。</a:t>
            </a:r>
          </a:p>
          <a:p>
            <a:r>
              <a:rPr lang="en-US" altLang="zh-TW" dirty="0"/>
              <a:t>Recall</a:t>
            </a:r>
            <a:r>
              <a:rPr lang="zh-TW" altLang="en-US" dirty="0"/>
              <a:t>：實際為目標物也確實被預測為目標物的比例，可以得知模型找出目標物的能力。</a:t>
            </a:r>
          </a:p>
          <a:p>
            <a:r>
              <a:rPr lang="en-US" altLang="zh-TW" dirty="0" err="1"/>
              <a:t>IoU</a:t>
            </a:r>
            <a:r>
              <a:rPr lang="zh-TW" altLang="en-US" dirty="0"/>
              <a:t>就是聯集分之交集</a:t>
            </a:r>
            <a:endParaRPr lang="en-US" altLang="zh-TW" dirty="0"/>
          </a:p>
          <a:p>
            <a:r>
              <a:rPr lang="zh-TW" altLang="en-US" b="0" i="0" dirty="0">
                <a:solidFill>
                  <a:srgbClr val="BFBFBF"/>
                </a:solidFill>
                <a:effectLst/>
                <a:latin typeface="Arial" panose="020B0604020202020204" pitchFamily="34" charset="0"/>
              </a:rPr>
              <a:t>評價指標</a:t>
            </a:r>
            <a:r>
              <a:rPr lang="en-US" altLang="zh-TW" b="0" i="0" dirty="0">
                <a:solidFill>
                  <a:srgbClr val="BFBFBF"/>
                </a:solidFill>
                <a:effectLst/>
                <a:latin typeface="Arial" panose="020B0604020202020204" pitchFamily="34" charset="0"/>
              </a:rPr>
              <a:t>(</a:t>
            </a:r>
            <a:r>
              <a:rPr lang="en-US" altLang="zh-TW" b="0" i="0" dirty="0">
                <a:solidFill>
                  <a:srgbClr val="FF897E"/>
                </a:solidFill>
                <a:effectLst/>
                <a:latin typeface="Arial" panose="020B0604020202020204" pitchFamily="34" charset="0"/>
              </a:rPr>
              <a:t>Evaluation Metric</a:t>
            </a:r>
            <a:r>
              <a:rPr lang="en-US" altLang="zh-TW" b="0" i="0" dirty="0">
                <a:solidFill>
                  <a:srgbClr val="BFBFBF"/>
                </a:solidFill>
                <a:effectLst/>
                <a:latin typeface="Arial" panose="020B0604020202020204" pitchFamily="34" charset="0"/>
              </a:rPr>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24</a:t>
            </a:fld>
            <a:endParaRPr lang="zh-CN" altLang="en-US"/>
          </a:p>
        </p:txBody>
      </p:sp>
    </p:spTree>
    <p:extLst>
      <p:ext uri="{BB962C8B-B14F-4D97-AF65-F5344CB8AC3E}">
        <p14:creationId xmlns:p14="http://schemas.microsoft.com/office/powerpoint/2010/main" val="3119796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這個是訓練出來的</a:t>
            </a:r>
            <a:r>
              <a:rPr lang="en-US" altLang="zh-TW" dirty="0"/>
              <a:t>confusion matrix</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25</a:t>
            </a:fld>
            <a:endParaRPr lang="zh-CN" altLang="en-US"/>
          </a:p>
        </p:txBody>
      </p:sp>
    </p:spTree>
    <p:extLst>
      <p:ext uri="{BB962C8B-B14F-4D97-AF65-F5344CB8AC3E}">
        <p14:creationId xmlns:p14="http://schemas.microsoft.com/office/powerpoint/2010/main" val="3312598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P-curve</a:t>
            </a:r>
            <a:r>
              <a:rPr lang="zh-TW" altLang="en-US" dirty="0"/>
              <a:t> 代表不同</a:t>
            </a:r>
            <a:r>
              <a:rPr lang="en-US" altLang="zh-TW" dirty="0"/>
              <a:t>confidence</a:t>
            </a:r>
            <a:r>
              <a:rPr lang="zh-TW" altLang="en-US" dirty="0"/>
              <a:t>下的</a:t>
            </a:r>
            <a:r>
              <a:rPr lang="en-US" altLang="zh-TW" dirty="0"/>
              <a:t>precision</a:t>
            </a:r>
          </a:p>
          <a:p>
            <a:r>
              <a:rPr lang="en-US" altLang="zh-TW" dirty="0"/>
              <a:t>R-curve </a:t>
            </a:r>
            <a:r>
              <a:rPr lang="zh-TW" altLang="en-US" dirty="0"/>
              <a:t>代表不同</a:t>
            </a:r>
            <a:r>
              <a:rPr lang="en-US" altLang="zh-TW" dirty="0"/>
              <a:t>confidence</a:t>
            </a:r>
            <a:r>
              <a:rPr lang="zh-TW" altLang="en-US" dirty="0"/>
              <a:t>下的</a:t>
            </a:r>
            <a:r>
              <a:rPr lang="en-US" altLang="zh-TW" dirty="0"/>
              <a:t>recall</a:t>
            </a:r>
          </a:p>
          <a:p>
            <a:r>
              <a:rPr lang="zh-TW" altLang="en-US" dirty="0"/>
              <a:t>圖中可以看到</a:t>
            </a:r>
            <a:r>
              <a:rPr lang="en-US" altLang="zh-TW" dirty="0"/>
              <a:t>confidence</a:t>
            </a:r>
            <a:r>
              <a:rPr lang="zh-TW" altLang="en-US" dirty="0"/>
              <a:t>越高時，</a:t>
            </a:r>
            <a:r>
              <a:rPr lang="en-US" altLang="zh-TW" dirty="0"/>
              <a:t>precision</a:t>
            </a:r>
            <a:r>
              <a:rPr lang="zh-TW" altLang="en-US" dirty="0"/>
              <a:t>會越高，而</a:t>
            </a:r>
            <a:r>
              <a:rPr lang="en-US" altLang="zh-TW" dirty="0"/>
              <a:t>recall</a:t>
            </a:r>
            <a:r>
              <a:rPr lang="zh-TW" altLang="en-US" dirty="0"/>
              <a:t>會越低</a:t>
            </a:r>
            <a:endParaRPr lang="en-US" altLang="zh-TW" dirty="0"/>
          </a:p>
          <a:p>
            <a:r>
              <a:rPr lang="zh-TW" altLang="en-US" dirty="0"/>
              <a:t>因為</a:t>
            </a:r>
            <a:r>
              <a:rPr lang="en-US" altLang="zh-TW" dirty="0"/>
              <a:t>confidence</a:t>
            </a:r>
            <a:r>
              <a:rPr lang="zh-TW" altLang="en-US" dirty="0"/>
              <a:t>高它就會框比較少，框比較少</a:t>
            </a:r>
            <a:r>
              <a:rPr lang="zh-TW" altLang="en-US" sz="1100" dirty="0"/>
              <a:t>，</a:t>
            </a:r>
            <a:r>
              <a:rPr lang="zh-TW" altLang="en-US" dirty="0"/>
              <a:t>框對的就會比較多，但是就會漏框</a:t>
            </a:r>
            <a:endParaRPr lang="en-US" altLang="zh-TW" dirty="0"/>
          </a:p>
          <a:p>
            <a:r>
              <a:rPr lang="en-US" altLang="zh-TW" dirty="0"/>
              <a:t>P-curve</a:t>
            </a:r>
            <a:r>
              <a:rPr lang="zh-TW" altLang="en-US" dirty="0"/>
              <a:t>跟</a:t>
            </a:r>
            <a:r>
              <a:rPr lang="en-US" altLang="zh-TW" dirty="0"/>
              <a:t>R-curve </a:t>
            </a:r>
            <a:r>
              <a:rPr lang="zh-TW" altLang="en-US" dirty="0"/>
              <a:t>可以用來計算</a:t>
            </a:r>
            <a:r>
              <a:rPr lang="en-US" altLang="zh-TW" dirty="0" err="1"/>
              <a:t>mAP</a:t>
            </a:r>
            <a:endParaRPr lang="en-US" altLang="zh-TW" dirty="0"/>
          </a:p>
          <a:p>
            <a:endParaRPr lang="en-US" altLang="zh-TW" dirty="0"/>
          </a:p>
          <a:p>
            <a:endParaRPr lang="zh-TW" altLang="en-US" b="1"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26</a:t>
            </a:fld>
            <a:endParaRPr lang="zh-CN" altLang="en-US"/>
          </a:p>
        </p:txBody>
      </p:sp>
    </p:spTree>
    <p:extLst>
      <p:ext uri="{BB962C8B-B14F-4D97-AF65-F5344CB8AC3E}">
        <p14:creationId xmlns:p14="http://schemas.microsoft.com/office/powerpoint/2010/main" val="646734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27</a:t>
            </a:fld>
            <a:endParaRPr lang="zh-CN" altLang="en-US"/>
          </a:p>
        </p:txBody>
      </p:sp>
    </p:spTree>
    <p:extLst>
      <p:ext uri="{BB962C8B-B14F-4D97-AF65-F5344CB8AC3E}">
        <p14:creationId xmlns:p14="http://schemas.microsoft.com/office/powerpoint/2010/main" val="3718106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SDXL Lightning </a:t>
            </a:r>
            <a:r>
              <a:rPr lang="zh-TW" altLang="en-US" dirty="0"/>
              <a:t>是一種使用</a:t>
            </a:r>
            <a:r>
              <a:rPr lang="en-US" altLang="zh-TW" dirty="0"/>
              <a:t>Stable Diffusion</a:t>
            </a:r>
            <a:r>
              <a:rPr lang="zh-TW" altLang="en-US" dirty="0"/>
              <a:t>技術的生成模型，主要用於圖像生成任務</a:t>
            </a:r>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28</a:t>
            </a:fld>
            <a:endParaRPr lang="zh-CN" altLang="en-US"/>
          </a:p>
        </p:txBody>
      </p:sp>
    </p:spTree>
    <p:extLst>
      <p:ext uri="{BB962C8B-B14F-4D97-AF65-F5344CB8AC3E}">
        <p14:creationId xmlns:p14="http://schemas.microsoft.com/office/powerpoint/2010/main" val="4014245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30</a:t>
            </a:fld>
            <a:endParaRPr lang="zh-CN" altLang="en-US"/>
          </a:p>
        </p:txBody>
      </p:sp>
    </p:spTree>
    <p:extLst>
      <p:ext uri="{BB962C8B-B14F-4D97-AF65-F5344CB8AC3E}">
        <p14:creationId xmlns:p14="http://schemas.microsoft.com/office/powerpoint/2010/main" val="301503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a:t>
            </a:fld>
            <a:endParaRPr lang="zh-CN" altLang="en-US"/>
          </a:p>
        </p:txBody>
      </p:sp>
    </p:spTree>
    <p:extLst>
      <p:ext uri="{BB962C8B-B14F-4D97-AF65-F5344CB8AC3E}">
        <p14:creationId xmlns:p14="http://schemas.microsoft.com/office/powerpoint/2010/main" val="1674335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t>Parameters</a:t>
            </a:r>
            <a:r>
              <a:rPr lang="zh-TW" altLang="en-US" b="1" dirty="0"/>
              <a:t>（參數）</a:t>
            </a:r>
            <a:r>
              <a:rPr lang="en-US" altLang="zh-TW" b="1" dirty="0"/>
              <a:t>:</a:t>
            </a:r>
            <a:r>
              <a:rPr lang="zh-TW" altLang="en-US" dirty="0"/>
              <a:t>模型中的**權重（</a:t>
            </a:r>
            <a:r>
              <a:rPr lang="en-US" altLang="zh-TW" dirty="0"/>
              <a:t>weights</a:t>
            </a:r>
            <a:r>
              <a:rPr lang="zh-TW" altLang="en-US" dirty="0"/>
              <a:t>）和偏差（</a:t>
            </a:r>
            <a:r>
              <a:rPr lang="en-US" altLang="zh-TW" dirty="0"/>
              <a:t>biases</a:t>
            </a:r>
            <a:r>
              <a:rPr lang="zh-TW" altLang="en-US" dirty="0"/>
              <a:t>）的總數，這些是模型訓練過程中需要學習的值。</a:t>
            </a:r>
            <a:endParaRPr lang="en-US" altLang="zh-TW" b="1" dirty="0"/>
          </a:p>
          <a:p>
            <a:r>
              <a:rPr lang="en-US" altLang="zh-TW" b="1" dirty="0"/>
              <a:t>FLOPs</a:t>
            </a:r>
            <a:r>
              <a:rPr lang="zh-TW" altLang="en-US" b="1" dirty="0"/>
              <a:t>（</a:t>
            </a:r>
            <a:r>
              <a:rPr lang="en-US" altLang="zh-TW" b="1" dirty="0"/>
              <a:t>Floating Point Operations per Second</a:t>
            </a:r>
            <a:r>
              <a:rPr lang="zh-TW" altLang="en-US" b="1" dirty="0"/>
              <a:t>）</a:t>
            </a:r>
            <a:r>
              <a:rPr lang="en-US" altLang="zh-TW" b="1" dirty="0"/>
              <a:t>:</a:t>
            </a:r>
            <a:r>
              <a:rPr lang="zh-TW" altLang="en-US" dirty="0"/>
              <a:t>模型進行推理（或訓練）時，</a:t>
            </a:r>
            <a:r>
              <a:rPr lang="zh-TW" altLang="en-US" b="1" dirty="0"/>
              <a:t>浮點運算操作數</a:t>
            </a:r>
            <a:r>
              <a:rPr lang="zh-TW" altLang="en-US" dirty="0"/>
              <a:t>的總數。它衡量了模型運行的計算複雜度。</a:t>
            </a:r>
            <a:endParaRPr lang="en-US" altLang="zh-TW" b="1" dirty="0"/>
          </a:p>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31</a:t>
            </a:fld>
            <a:endParaRPr lang="zh-CN" altLang="en-US"/>
          </a:p>
        </p:txBody>
      </p:sp>
    </p:spTree>
    <p:extLst>
      <p:ext uri="{BB962C8B-B14F-4D97-AF65-F5344CB8AC3E}">
        <p14:creationId xmlns:p14="http://schemas.microsoft.com/office/powerpoint/2010/main" val="1653003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33</a:t>
            </a:fld>
            <a:endParaRPr lang="zh-CN" altLang="en-US"/>
          </a:p>
        </p:txBody>
      </p:sp>
    </p:spTree>
    <p:extLst>
      <p:ext uri="{BB962C8B-B14F-4D97-AF65-F5344CB8AC3E}">
        <p14:creationId xmlns:p14="http://schemas.microsoft.com/office/powerpoint/2010/main" val="703104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35</a:t>
            </a:fld>
            <a:endParaRPr lang="zh-CN" altLang="en-US"/>
          </a:p>
        </p:txBody>
      </p:sp>
    </p:spTree>
    <p:extLst>
      <p:ext uri="{BB962C8B-B14F-4D97-AF65-F5344CB8AC3E}">
        <p14:creationId xmlns:p14="http://schemas.microsoft.com/office/powerpoint/2010/main" val="2845405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36</a:t>
            </a:fld>
            <a:endParaRPr lang="zh-CN" altLang="en-US"/>
          </a:p>
        </p:txBody>
      </p:sp>
    </p:spTree>
    <p:extLst>
      <p:ext uri="{BB962C8B-B14F-4D97-AF65-F5344CB8AC3E}">
        <p14:creationId xmlns:p14="http://schemas.microsoft.com/office/powerpoint/2010/main" val="3100736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a:t>
            </a:r>
            <a:r>
              <a:rPr lang="en-US" altLang="zh-TW" dirty="0"/>
              <a:t>SDXL-Lightning</a:t>
            </a:r>
            <a:r>
              <a:rPr lang="zh-TW" altLang="en-US" dirty="0"/>
              <a:t>結合</a:t>
            </a:r>
            <a:r>
              <a:rPr lang="en-US" altLang="zh-TW" dirty="0" err="1"/>
              <a:t>LoRA</a:t>
            </a:r>
            <a:r>
              <a:rPr lang="zh-TW" altLang="en-US" dirty="0"/>
              <a:t>產生高品質的合成影像，解決訓練資料不足的問題。</a:t>
            </a:r>
            <a:endParaRPr lang="en-US" altLang="zh-TW" dirty="0"/>
          </a:p>
          <a:p>
            <a:r>
              <a:rPr lang="zh-TW" altLang="en-US" dirty="0"/>
              <a:t>使用</a:t>
            </a:r>
            <a:r>
              <a:rPr lang="en-US" altLang="zh-TW" dirty="0"/>
              <a:t>Torch Pruning</a:t>
            </a:r>
            <a:r>
              <a:rPr lang="zh-TW" altLang="en-US" dirty="0"/>
              <a:t> </a:t>
            </a:r>
            <a:r>
              <a:rPr lang="en-US" altLang="zh-TW" dirty="0"/>
              <a:t>library</a:t>
            </a:r>
            <a:r>
              <a:rPr lang="zh-TW" altLang="en-US" dirty="0"/>
              <a:t>對</a:t>
            </a:r>
            <a:r>
              <a:rPr lang="en-US" altLang="zh-TW" dirty="0"/>
              <a:t>YOLOv7-tiny</a:t>
            </a:r>
            <a:r>
              <a:rPr lang="zh-TW" altLang="en-US" dirty="0"/>
              <a:t>做</a:t>
            </a:r>
            <a:r>
              <a:rPr lang="en-US" altLang="zh-TW" dirty="0"/>
              <a:t>pruning</a:t>
            </a:r>
            <a:r>
              <a:rPr lang="zh-TW" altLang="en-US" dirty="0"/>
              <a:t>，實現在</a:t>
            </a:r>
            <a:r>
              <a:rPr lang="en-US" altLang="zh-TW" dirty="0"/>
              <a:t>Realtek AMB82-mini</a:t>
            </a:r>
            <a:r>
              <a:rPr lang="zh-TW" altLang="en-US" dirty="0"/>
              <a:t>晶片上的</a:t>
            </a:r>
            <a:r>
              <a:rPr lang="en-US" altLang="zh-TW" dirty="0"/>
              <a:t>deployment</a:t>
            </a:r>
            <a:r>
              <a:rPr lang="zh-TW" altLang="en-US" dirty="0"/>
              <a:t>，幀率提高大約一倍。</a:t>
            </a:r>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37</a:t>
            </a:fld>
            <a:endParaRPr lang="zh-CN" altLang="en-US"/>
          </a:p>
        </p:txBody>
      </p:sp>
    </p:spTree>
    <p:extLst>
      <p:ext uri="{BB962C8B-B14F-4D97-AF65-F5344CB8AC3E}">
        <p14:creationId xmlns:p14="http://schemas.microsoft.com/office/powerpoint/2010/main" val="4212643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結論的部分</a:t>
            </a:r>
            <a:endParaRPr lang="en-US" altLang="zh-TW" dirty="0"/>
          </a:p>
          <a:p>
            <a:r>
              <a:rPr lang="en-US" altLang="zh-TW" dirty="0"/>
              <a:t>LiRecognition </a:t>
            </a:r>
            <a:r>
              <a:rPr lang="zh-TW" altLang="en-US" dirty="0"/>
              <a:t>成功結合了先進的生成模型和目標檢測模型，增強了</a:t>
            </a:r>
            <a:r>
              <a:rPr lang="en-US" altLang="zh-TW" dirty="0"/>
              <a:t>real-time</a:t>
            </a:r>
            <a:r>
              <a:rPr lang="zh-TW" altLang="en-US" dirty="0"/>
              <a:t>的寵物行為識別能力，展現了高精度、高效性和穩健性。</a:t>
            </a:r>
            <a:endParaRPr lang="en-US" altLang="zh-TW" dirty="0"/>
          </a:p>
          <a:p>
            <a:r>
              <a:rPr lang="zh-TW" altLang="en-US" dirty="0"/>
              <a:t>為資源受限的環境中的即時行為識別系統提供了一套實用的解決方案。</a:t>
            </a:r>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38</a:t>
            </a:fld>
            <a:endParaRPr lang="zh-CN" altLang="en-US"/>
          </a:p>
        </p:txBody>
      </p:sp>
    </p:spTree>
    <p:extLst>
      <p:ext uri="{BB962C8B-B14F-4D97-AF65-F5344CB8AC3E}">
        <p14:creationId xmlns:p14="http://schemas.microsoft.com/office/powerpoint/2010/main" val="842822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Future works</a:t>
            </a:r>
            <a:r>
              <a:rPr lang="zh-TW" altLang="en-US" dirty="0"/>
              <a:t>的部分</a:t>
            </a:r>
            <a:endParaRPr lang="en-US" altLang="zh-TW" dirty="0"/>
          </a:p>
          <a:p>
            <a:r>
              <a:rPr lang="zh-TW" altLang="en-US" dirty="0"/>
              <a:t>包括但不限於</a:t>
            </a:r>
            <a:endParaRPr lang="en-US" altLang="zh-TW" dirty="0"/>
          </a:p>
          <a:p>
            <a:r>
              <a:rPr lang="zh-TW" altLang="en-US" dirty="0"/>
              <a:t>增強生成資料的真實性和多樣性。</a:t>
            </a:r>
            <a:endParaRPr lang="en-US" altLang="zh-TW" dirty="0"/>
          </a:p>
          <a:p>
            <a:r>
              <a:rPr lang="zh-TW" altLang="en-US" dirty="0"/>
              <a:t>擴展系統來識別更廣泛的動物或是動物的其他行為。</a:t>
            </a:r>
            <a:endParaRPr lang="en-US" altLang="zh-TW" dirty="0"/>
          </a:p>
          <a:p>
            <a:r>
              <a:rPr lang="zh-TW" altLang="en-US" dirty="0"/>
              <a:t>進行實際測試來更深入地了解它的性能極限和泛化能力。</a:t>
            </a:r>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39</a:t>
            </a:fld>
            <a:endParaRPr lang="zh-CN" altLang="en-US"/>
          </a:p>
        </p:txBody>
      </p:sp>
    </p:spTree>
    <p:extLst>
      <p:ext uri="{BB962C8B-B14F-4D97-AF65-F5344CB8AC3E}">
        <p14:creationId xmlns:p14="http://schemas.microsoft.com/office/powerpoint/2010/main" val="82031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40</a:t>
            </a:fld>
            <a:endParaRPr lang="zh-CN" altLang="en-US"/>
          </a:p>
        </p:txBody>
      </p:sp>
    </p:spTree>
    <p:extLst>
      <p:ext uri="{BB962C8B-B14F-4D97-AF65-F5344CB8AC3E}">
        <p14:creationId xmlns:p14="http://schemas.microsoft.com/office/powerpoint/2010/main" val="3235312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45</a:t>
            </a:fld>
            <a:endParaRPr lang="zh-CN" altLang="en-US"/>
          </a:p>
        </p:txBody>
      </p:sp>
    </p:spTree>
    <p:extLst>
      <p:ext uri="{BB962C8B-B14F-4D97-AF65-F5344CB8AC3E}">
        <p14:creationId xmlns:p14="http://schemas.microsoft.com/office/powerpoint/2010/main" val="4165742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EA924-4F3E-7753-D339-650D902BF2B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EA20F49-B633-3E6E-18B3-D818123A258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ED9C28D-6149-9F83-FDB8-74E573CB5020}"/>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091C0AE9-C3A8-49CD-5B02-E8A4776BCC68}"/>
              </a:ext>
            </a:extLst>
          </p:cNvPr>
          <p:cNvSpPr>
            <a:spLocks noGrp="1"/>
          </p:cNvSpPr>
          <p:nvPr>
            <p:ph type="sldNum" sz="quarter" idx="5"/>
          </p:nvPr>
        </p:nvSpPr>
        <p:spPr/>
        <p:txBody>
          <a:bodyPr/>
          <a:lstStyle/>
          <a:p>
            <a:fld id="{B9BCC932-0C1F-4C94-8B9A-3944ABBB4E30}" type="slidenum">
              <a:rPr lang="zh-CN" altLang="en-US" smtClean="0"/>
              <a:t>46</a:t>
            </a:fld>
            <a:endParaRPr lang="zh-CN" altLang="en-US"/>
          </a:p>
        </p:txBody>
      </p:sp>
    </p:spTree>
    <p:extLst>
      <p:ext uri="{BB962C8B-B14F-4D97-AF65-F5344CB8AC3E}">
        <p14:creationId xmlns:p14="http://schemas.microsoft.com/office/powerpoint/2010/main" val="263389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隨著寵物數量的增加，寵物的居家照護逐漸變成一個重要的議題</a:t>
            </a:r>
            <a:endParaRPr lang="en-US" altLang="zh-TW" dirty="0"/>
          </a:p>
          <a:p>
            <a:r>
              <a:rPr lang="zh-TW" altLang="en-US" dirty="0"/>
              <a:t>那</a:t>
            </a:r>
            <a:r>
              <a:rPr lang="en-US" altLang="zh-TW" dirty="0"/>
              <a:t>real-time</a:t>
            </a:r>
            <a:r>
              <a:rPr lang="zh-TW" altLang="en-US" dirty="0"/>
              <a:t>的</a:t>
            </a:r>
            <a:r>
              <a:rPr lang="en-US" altLang="zh-TW" dirty="0"/>
              <a:t>object detection</a:t>
            </a:r>
            <a:r>
              <a:rPr lang="zh-TW" altLang="en-US" dirty="0"/>
              <a:t>可以幫助到的地方就是去捕捉寵物的即時影像</a:t>
            </a:r>
            <a:br>
              <a:rPr lang="en-US" altLang="zh-TW" dirty="0"/>
            </a:br>
            <a:r>
              <a:rPr lang="zh-TW" altLang="en-US" dirty="0"/>
              <a:t>讓主人不在家的時候也可以了解寵物的日常生活，增進情感的聯繫</a:t>
            </a:r>
            <a:endParaRPr lang="en-US" altLang="zh-TW" dirty="0"/>
          </a:p>
          <a:p>
            <a:r>
              <a:rPr lang="zh-TW" altLang="en-US" dirty="0"/>
              <a:t>對於照護來說，監控寵物行為有助於了解他們的健康狀況</a:t>
            </a:r>
            <a:endParaRPr lang="en-US" altLang="zh-TW" dirty="0"/>
          </a:p>
          <a:p>
            <a:r>
              <a:rPr lang="zh-TW" altLang="en-US" dirty="0"/>
              <a:t>我們和工研院合作開發一款可以做行為辨識的寵物相機</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4</a:t>
            </a:fld>
            <a:endParaRPr lang="zh-CN" altLang="en-US"/>
          </a:p>
        </p:txBody>
      </p:sp>
    </p:spTree>
    <p:extLst>
      <p:ext uri="{BB962C8B-B14F-4D97-AF65-F5344CB8AC3E}">
        <p14:creationId xmlns:p14="http://schemas.microsoft.com/office/powerpoint/2010/main" val="4001094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首先最大的問題在於資料集，目前並沒有一個資料集是專門針對寵物的行為去做蒐集的</a:t>
            </a:r>
            <a:br>
              <a:rPr lang="en-US" altLang="zh-TW" dirty="0"/>
            </a:br>
            <a:r>
              <a:rPr lang="zh-TW" altLang="en-US" dirty="0"/>
              <a:t>所以我們必須要自己創造一個資料集然後進行標註</a:t>
            </a:r>
            <a:endParaRPr lang="en-US" altLang="zh-TW" dirty="0"/>
          </a:p>
          <a:p>
            <a:r>
              <a:rPr lang="zh-TW" altLang="en-US" dirty="0"/>
              <a:t>人工蒐集的話非常耗時，而且無法涵蓋多種不同的行為，所以我們會介紹如何使用生成的方式去產生影像</a:t>
            </a:r>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5</a:t>
            </a:fld>
            <a:endParaRPr lang="zh-CN" altLang="en-US"/>
          </a:p>
        </p:txBody>
      </p:sp>
    </p:spTree>
    <p:extLst>
      <p:ext uri="{BB962C8B-B14F-4D97-AF65-F5344CB8AC3E}">
        <p14:creationId xmlns:p14="http://schemas.microsoft.com/office/powerpoint/2010/main" val="275988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我們使用的是</a:t>
            </a:r>
            <a:r>
              <a:rPr lang="en-US" altLang="zh-TW" dirty="0"/>
              <a:t>Realtek</a:t>
            </a:r>
            <a:r>
              <a:rPr lang="zh-TW" altLang="en-US" dirty="0"/>
              <a:t>的</a:t>
            </a:r>
            <a:r>
              <a:rPr lang="en-US" altLang="zh-TW" dirty="0"/>
              <a:t>AMB82-mini</a:t>
            </a:r>
            <a:r>
              <a:rPr lang="zh-TW" altLang="en-US" dirty="0"/>
              <a:t>晶片，他是一塊帶有</a:t>
            </a:r>
            <a:r>
              <a:rPr lang="en-US" altLang="zh-TW" dirty="0"/>
              <a:t>NPU</a:t>
            </a:r>
            <a:r>
              <a:rPr lang="zh-TW" altLang="en-US" dirty="0"/>
              <a:t>的嵌入式裝置</a:t>
            </a:r>
            <a:endParaRPr lang="en-US" altLang="zh-TW" dirty="0"/>
          </a:p>
          <a:p>
            <a:r>
              <a:rPr lang="en-US" altLang="zh-TW" dirty="0"/>
              <a:t>NPU</a:t>
            </a:r>
            <a:r>
              <a:rPr lang="zh-TW" altLang="en-US" dirty="0"/>
              <a:t>全名叫做</a:t>
            </a:r>
            <a:r>
              <a:rPr lang="en-US" altLang="zh-TW" dirty="0"/>
              <a:t>Network </a:t>
            </a:r>
            <a:r>
              <a:rPr lang="en-US" altLang="zh-TW" b="0" i="0" dirty="0">
                <a:solidFill>
                  <a:srgbClr val="BDC1C6"/>
                </a:solidFill>
                <a:effectLst/>
                <a:latin typeface="arial" panose="020B0604020202020204" pitchFamily="34" charset="0"/>
              </a:rPr>
              <a:t>Processing Unit</a:t>
            </a:r>
            <a:r>
              <a:rPr lang="zh-TW" altLang="en-US" b="0" i="0" dirty="0">
                <a:solidFill>
                  <a:srgbClr val="BDC1C6"/>
                </a:solidFill>
                <a:effectLst/>
                <a:latin typeface="arial" panose="020B0604020202020204" pitchFamily="34" charset="0"/>
              </a:rPr>
              <a:t>，是一種專門用來處理類神經網路的處理器</a:t>
            </a:r>
            <a:endParaRPr lang="en-US" altLang="zh-TW" b="0" i="0" dirty="0">
              <a:solidFill>
                <a:srgbClr val="BDC1C6"/>
              </a:solidFill>
              <a:effectLst/>
              <a:latin typeface="arial" panose="020B0604020202020204" pitchFamily="34" charset="0"/>
            </a:endParaRPr>
          </a:p>
          <a:p>
            <a:r>
              <a:rPr lang="zh-TW" altLang="en-US" b="0" i="0" dirty="0">
                <a:solidFill>
                  <a:srgbClr val="BDC1C6"/>
                </a:solidFill>
                <a:effectLst/>
                <a:latin typeface="arial" panose="020B0604020202020204" pitchFamily="34" charset="0"/>
              </a:rPr>
              <a:t>非常適合拿來做深度學習以及影像處理的大量運算</a:t>
            </a:r>
            <a:endParaRPr lang="en-US" altLang="zh-TW" b="0" i="0" dirty="0">
              <a:solidFill>
                <a:srgbClr val="BDC1C6"/>
              </a:solidFill>
              <a:effectLst/>
              <a:latin typeface="arial" panose="020B0604020202020204" pitchFamily="34" charset="0"/>
            </a:endParaRPr>
          </a:p>
          <a:p>
            <a:r>
              <a:rPr lang="zh-TW" altLang="en-US" b="0" i="0" dirty="0">
                <a:solidFill>
                  <a:srgbClr val="BDC1C6"/>
                </a:solidFill>
                <a:effectLst/>
                <a:latin typeface="arial" panose="020B0604020202020204" pitchFamily="34" charset="0"/>
              </a:rPr>
              <a:t>即便如此他還是需要講求模型的大小以及效率，所以我們會介紹如何去優化我們的模型</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6</a:t>
            </a:fld>
            <a:endParaRPr lang="zh-CN" altLang="en-US"/>
          </a:p>
        </p:txBody>
      </p:sp>
    </p:spTree>
    <p:extLst>
      <p:ext uri="{BB962C8B-B14F-4D97-AF65-F5344CB8AC3E}">
        <p14:creationId xmlns:p14="http://schemas.microsoft.com/office/powerpoint/2010/main" val="424426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7</a:t>
            </a:fld>
            <a:endParaRPr lang="zh-CN" altLang="en-US"/>
          </a:p>
        </p:txBody>
      </p:sp>
    </p:spTree>
    <p:extLst>
      <p:ext uri="{BB962C8B-B14F-4D97-AF65-F5344CB8AC3E}">
        <p14:creationId xmlns:p14="http://schemas.microsoft.com/office/powerpoint/2010/main" val="3456958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VAEs</a:t>
            </a:r>
            <a:r>
              <a:rPr lang="zh-TW" altLang="en-US" dirty="0"/>
              <a:t> </a:t>
            </a:r>
            <a:r>
              <a:rPr lang="en-US" altLang="zh-TW" dirty="0"/>
              <a:t>(</a:t>
            </a:r>
            <a:r>
              <a:rPr lang="zh-TW" altLang="en-US" b="0" i="0" dirty="0">
                <a:solidFill>
                  <a:srgbClr val="E8E8E8"/>
                </a:solidFill>
                <a:effectLst/>
                <a:latin typeface="Arial" panose="020B0604020202020204" pitchFamily="34" charset="0"/>
              </a:rPr>
              <a:t>變分自編碼器</a:t>
            </a:r>
            <a:r>
              <a:rPr lang="en-US" altLang="zh-TW" b="0" i="0" dirty="0">
                <a:solidFill>
                  <a:srgbClr val="E8E8E8"/>
                </a:solidFill>
                <a:effectLst/>
                <a:latin typeface="Arial" panose="020B0604020202020204" pitchFamily="34" charset="0"/>
              </a:rPr>
              <a:t>)</a:t>
            </a:r>
            <a:r>
              <a:rPr lang="zh-TW" altLang="en-US" dirty="0"/>
              <a:t>由 </a:t>
            </a:r>
            <a:r>
              <a:rPr lang="en-US" altLang="zh-TW" dirty="0"/>
              <a:t>Encoder</a:t>
            </a:r>
            <a:r>
              <a:rPr lang="zh-TW" altLang="en-US" dirty="0"/>
              <a:t>（編碼器） 和 </a:t>
            </a:r>
            <a:r>
              <a:rPr lang="en-US" altLang="zh-TW" dirty="0"/>
              <a:t>Decoder</a:t>
            </a:r>
            <a:r>
              <a:rPr lang="zh-TW" altLang="en-US" dirty="0"/>
              <a:t>（解碼器） 組成，其中</a:t>
            </a:r>
            <a:r>
              <a:rPr lang="en-US" altLang="zh-TW" dirty="0"/>
              <a:t>Encoder</a:t>
            </a:r>
            <a:r>
              <a:rPr lang="zh-TW" altLang="en-US" dirty="0"/>
              <a:t>會把 </a:t>
            </a:r>
            <a:r>
              <a:rPr lang="en-US" altLang="zh-TW" dirty="0"/>
              <a:t>input </a:t>
            </a:r>
            <a:r>
              <a:rPr lang="zh-TW" altLang="en-US" dirty="0"/>
              <a:t>映射到 </a:t>
            </a:r>
            <a:r>
              <a:rPr lang="en-US" altLang="zh-TW" dirty="0"/>
              <a:t>latent space</a:t>
            </a:r>
            <a:r>
              <a:rPr lang="zh-TW" altLang="en-US" dirty="0"/>
              <a:t>（潛在空間），這個空間是模型用來捕捉數據的核心特徵或模式</a:t>
            </a:r>
            <a:endParaRPr lang="en-US" altLang="zh-TW" dirty="0"/>
          </a:p>
          <a:p>
            <a:r>
              <a:rPr lang="en-US" altLang="zh-TW" dirty="0"/>
              <a:t>Decoder</a:t>
            </a:r>
            <a:r>
              <a:rPr lang="zh-TW" altLang="en-US" dirty="0"/>
              <a:t>再從這個</a:t>
            </a:r>
            <a:r>
              <a:rPr lang="en-US" altLang="zh-TW" dirty="0"/>
              <a:t>latent space</a:t>
            </a:r>
            <a:r>
              <a:rPr lang="zh-TW" altLang="en-US" dirty="0"/>
              <a:t> </a:t>
            </a:r>
            <a:r>
              <a:rPr lang="en-US" altLang="zh-TW" dirty="0"/>
              <a:t>z</a:t>
            </a:r>
            <a:r>
              <a:rPr lang="zh-TW" altLang="en-US" dirty="0"/>
              <a:t> 的</a:t>
            </a:r>
            <a:r>
              <a:rPr lang="en-US" altLang="zh-TW" dirty="0"/>
              <a:t>normal distribution </a:t>
            </a:r>
            <a:r>
              <a:rPr lang="zh-TW" altLang="en-US" dirty="0"/>
              <a:t>裡面去</a:t>
            </a:r>
            <a:r>
              <a:rPr lang="en-US" altLang="zh-TW" dirty="0"/>
              <a:t>sample</a:t>
            </a:r>
            <a:r>
              <a:rPr lang="zh-TW" altLang="en-US" dirty="0"/>
              <a:t>並重建出新的影像，使得模型能夠從分布中隨機取樣，從而能夠生成有相似特徵但稍微不同的新數據。</a:t>
            </a:r>
            <a:endParaRPr lang="en-US" altLang="zh-TW" dirty="0"/>
          </a:p>
          <a:p>
            <a:r>
              <a:rPr lang="zh-TW" altLang="en-US" dirty="0"/>
              <a:t>這個方法可以產生相似分布的新數據，但缺點就是有時候結果會比較模糊。</a:t>
            </a:r>
            <a:br>
              <a:rPr lang="en-US" altLang="zh-TW" dirty="0"/>
            </a:br>
            <a:br>
              <a:rPr lang="en-US" altLang="zh-TW" dirty="0"/>
            </a:br>
            <a:r>
              <a:rPr lang="en-US" altLang="zh-TW" b="1" i="0" dirty="0">
                <a:solidFill>
                  <a:srgbClr val="242424"/>
                </a:solidFill>
                <a:effectLst/>
                <a:latin typeface="source-serif-pro"/>
              </a:rPr>
              <a:t>AE</a:t>
            </a:r>
            <a:r>
              <a:rPr lang="zh-TW" altLang="en-US" b="1" i="0" dirty="0">
                <a:solidFill>
                  <a:srgbClr val="242424"/>
                </a:solidFill>
                <a:effectLst/>
                <a:latin typeface="source-serif-pro"/>
              </a:rPr>
              <a:t>會嘗試將資料壓縮，保留較具特徵點的部分，並再從中解壓縮，讓輸出盡可能的接近原始輸入</a:t>
            </a:r>
            <a:endParaRPr lang="en-US" altLang="zh-TW" b="1" i="0" dirty="0">
              <a:solidFill>
                <a:srgbClr val="242424"/>
              </a:solidFill>
              <a:effectLst/>
              <a:latin typeface="source-serif-pro"/>
            </a:endParaRPr>
          </a:p>
          <a:p>
            <a:r>
              <a:rPr lang="zh-TW" altLang="en-US" dirty="0"/>
              <a:t>而好的</a:t>
            </a:r>
            <a:r>
              <a:rPr lang="en-US" altLang="zh-TW" dirty="0"/>
              <a:t>AE</a:t>
            </a:r>
            <a:r>
              <a:rPr lang="zh-TW" altLang="en-US" dirty="0"/>
              <a:t>是需要對</a:t>
            </a:r>
            <a:r>
              <a:rPr lang="en-US" altLang="zh-TW" dirty="0"/>
              <a:t>input</a:t>
            </a:r>
            <a:r>
              <a:rPr lang="zh-TW" altLang="en-US" dirty="0"/>
              <a:t>夠敏感，幫助最後的資料重構（讓</a:t>
            </a:r>
            <a:r>
              <a:rPr lang="en-US" altLang="zh-TW" dirty="0"/>
              <a:t>output</a:t>
            </a:r>
            <a:r>
              <a:rPr lang="zh-TW" altLang="en-US" dirty="0"/>
              <a:t>越接近</a:t>
            </a:r>
            <a:r>
              <a:rPr lang="en-US" altLang="zh-TW" dirty="0"/>
              <a:t>input</a:t>
            </a:r>
            <a:r>
              <a:rPr lang="zh-TW" altLang="en-US" dirty="0"/>
              <a:t>），同時又不能讓</a:t>
            </a:r>
            <a:r>
              <a:rPr lang="en-US" altLang="zh-TW" dirty="0"/>
              <a:t>input</a:t>
            </a:r>
            <a:r>
              <a:rPr lang="zh-TW" altLang="en-US" dirty="0"/>
              <a:t>過度敏感，最後只記得趨勢又會造成</a:t>
            </a:r>
            <a:r>
              <a:rPr lang="en-US" altLang="zh-TW" dirty="0"/>
              <a:t>overfitting</a:t>
            </a:r>
            <a:r>
              <a:rPr lang="zh-TW" altLang="en-US" dirty="0"/>
              <a:t>的問題。</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BCC932-0C1F-4C94-8B9A-3944ABBB4E3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843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Diffusional model </a:t>
            </a:r>
            <a:r>
              <a:rPr lang="zh-TW" altLang="en-US" dirty="0"/>
              <a:t>是最近比較熱門的生成模型，起因於</a:t>
            </a:r>
            <a:r>
              <a:rPr lang="en-US" altLang="zh-TW" dirty="0"/>
              <a:t>2020</a:t>
            </a:r>
            <a:r>
              <a:rPr lang="zh-TW" altLang="en-US" dirty="0"/>
              <a:t>年的一篇</a:t>
            </a:r>
            <a:r>
              <a:rPr lang="en-US" altLang="zh-TW" dirty="0"/>
              <a:t>Denoising Diffusion Probabilistic Models</a:t>
            </a:r>
            <a:r>
              <a:rPr lang="zh-TW" altLang="en-US" dirty="0"/>
              <a:t>論文，</a:t>
            </a:r>
            <a:endParaRPr lang="en-US" altLang="zh-TW" dirty="0"/>
          </a:p>
          <a:p>
            <a:r>
              <a:rPr lang="zh-TW" altLang="en-US" dirty="0"/>
              <a:t>主要分為兩個步驟，</a:t>
            </a:r>
            <a:r>
              <a:rPr lang="en-US" altLang="zh-TW" dirty="0"/>
              <a:t>forward process</a:t>
            </a:r>
            <a:r>
              <a:rPr lang="zh-TW" altLang="en-US" dirty="0"/>
              <a:t>和</a:t>
            </a:r>
            <a:r>
              <a:rPr lang="en-US" altLang="zh-TW" dirty="0"/>
              <a:t>reverse process</a:t>
            </a:r>
            <a:r>
              <a:rPr lang="zh-TW" altLang="en-US" dirty="0"/>
              <a:t>，</a:t>
            </a:r>
            <a:r>
              <a:rPr lang="en-US" altLang="zh-TW" dirty="0"/>
              <a:t>forward process</a:t>
            </a:r>
            <a:r>
              <a:rPr lang="zh-TW" altLang="en-US" dirty="0"/>
              <a:t>透過</a:t>
            </a:r>
            <a:r>
              <a:rPr lang="en-US" altLang="zh-TW" dirty="0"/>
              <a:t>Markov chain</a:t>
            </a:r>
            <a:r>
              <a:rPr lang="zh-TW" altLang="en-US" dirty="0"/>
              <a:t> 將 </a:t>
            </a:r>
            <a:r>
              <a:rPr lang="en-US" altLang="zh-TW" dirty="0"/>
              <a:t>Gaussian noise</a:t>
            </a:r>
            <a:r>
              <a:rPr lang="zh-TW" altLang="en-US" dirty="0"/>
              <a:t>逐步的增加到</a:t>
            </a:r>
            <a:r>
              <a:rPr lang="en-US" altLang="zh-TW" dirty="0"/>
              <a:t>input</a:t>
            </a:r>
            <a:r>
              <a:rPr lang="zh-TW" altLang="en-US" dirty="0"/>
              <a:t> </a:t>
            </a:r>
            <a:r>
              <a:rPr lang="en-US" altLang="zh-TW" dirty="0"/>
              <a:t>x0</a:t>
            </a:r>
            <a:r>
              <a:rPr lang="zh-TW" altLang="en-US" dirty="0"/>
              <a:t>中，</a:t>
            </a:r>
            <a:endParaRPr lang="en-US" altLang="zh-TW" dirty="0"/>
          </a:p>
          <a:p>
            <a:r>
              <a:rPr lang="zh-TW" altLang="en-US" dirty="0"/>
              <a:t>馬可夫鏈是一種過程，描述下一個狀態的機率分布只能由當前狀態決定，也就是無記憶的性質，所以</a:t>
            </a:r>
            <a:r>
              <a:rPr lang="en-US" altLang="zh-TW" dirty="0"/>
              <a:t>diffusion models</a:t>
            </a:r>
            <a:r>
              <a:rPr lang="zh-TW" altLang="en-US" dirty="0"/>
              <a:t>就是利用這個特點逐步的將雜訊加進去</a:t>
            </a:r>
            <a:endParaRPr lang="en-US" altLang="zh-TW" dirty="0"/>
          </a:p>
          <a:p>
            <a:r>
              <a:rPr lang="zh-TW" altLang="en-US" dirty="0"/>
              <a:t>而</a:t>
            </a:r>
            <a:r>
              <a:rPr lang="en-US" altLang="zh-TW" dirty="0"/>
              <a:t>reverse</a:t>
            </a:r>
            <a:r>
              <a:rPr lang="zh-TW" altLang="en-US" dirty="0"/>
              <a:t> </a:t>
            </a:r>
            <a:r>
              <a:rPr lang="en-US" altLang="zh-TW" dirty="0"/>
              <a:t>process</a:t>
            </a:r>
            <a:r>
              <a:rPr lang="zh-TW" altLang="en-US" dirty="0"/>
              <a:t>就是逐步的對一個隨機雜訊做</a:t>
            </a:r>
            <a:r>
              <a:rPr lang="en-US" altLang="zh-TW" dirty="0"/>
              <a:t>denoise</a:t>
            </a:r>
            <a:r>
              <a:rPr lang="zh-TW" altLang="en-US" dirty="0"/>
              <a:t>，藉此還原出相似分布的影像</a:t>
            </a:r>
            <a:endParaRPr lang="en-US" altLang="zh-TW" dirty="0"/>
          </a:p>
        </p:txBody>
      </p:sp>
      <p:sp>
        <p:nvSpPr>
          <p:cNvPr id="4" name="投影片編號版面配置區 3"/>
          <p:cNvSpPr>
            <a:spLocks noGrp="1"/>
          </p:cNvSpPr>
          <p:nvPr>
            <p:ph type="sldNum" sz="quarter" idx="5"/>
          </p:nvPr>
        </p:nvSpPr>
        <p:spPr/>
        <p:txBody>
          <a:bodyPr/>
          <a:lstStyle/>
          <a:p>
            <a:fld id="{B9BCC932-0C1F-4C94-8B9A-3944ABBB4E30}" type="slidenum">
              <a:rPr lang="zh-CN" altLang="en-US" smtClean="0"/>
              <a:t>9</a:t>
            </a:fld>
            <a:endParaRPr lang="zh-CN" altLang="en-US"/>
          </a:p>
        </p:txBody>
      </p:sp>
    </p:spTree>
    <p:extLst>
      <p:ext uri="{BB962C8B-B14F-4D97-AF65-F5344CB8AC3E}">
        <p14:creationId xmlns:p14="http://schemas.microsoft.com/office/powerpoint/2010/main" val="2312080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93E37D7-8F0D-46FC-92FD-06D5C4E4077A}" type="datetime1">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215544025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915DD24-7D17-46CC-8CB8-9FB6B458ABDC}" type="datetime1">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395661261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CB73DBB-26D0-49A8-B09A-207E5704F65F}" type="datetime1">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126070570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3B9A55-543F-4909-818D-F4E5B5DDA7F1}" type="datetime1">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42519811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8B07994-02EB-44D8-8CF8-FDB2B8ED81AD}" type="datetime1">
              <a:rPr lang="zh-CN" altLang="en-US" smtClean="0"/>
              <a:t>2024/11/19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249655602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ACEE98-31DD-4227-AD82-AD94C51EC78A}" type="datetime1">
              <a:rPr lang="zh-CN" altLang="en-US" smtClean="0"/>
              <a:t>2024/11/19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30099285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4985E2D-97EA-4C70-AA0C-BB1BCCF1744D}" type="datetime1">
              <a:rPr lang="zh-CN" altLang="en-US" smtClean="0"/>
              <a:t>2024/11/19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369654879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7B6854C5-2B22-4F5F-9BF9-52398E6BBADC}" type="datetime1">
              <a:rPr lang="zh-CN" altLang="en-US" smtClean="0"/>
              <a:t>2024/11/19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398778536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B2D96A-3735-4FC7-B033-CADA4A7C530E}" type="datetime1">
              <a:rPr lang="zh-CN" altLang="en-US" smtClean="0"/>
              <a:t>2024/11/19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395057" y="6429374"/>
            <a:ext cx="2743200" cy="365125"/>
          </a:xfrm>
        </p:spPr>
        <p:txBody>
          <a:bodyPr/>
          <a:lstStyle>
            <a:lvl1pPr marL="0" algn="r" defTabSz="914400" rtl="0" eaLnBrk="1" latinLnBrk="0" hangingPunct="1">
              <a:defRPr lang="zh-CN" altLang="en-US" sz="1600" kern="120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defRPr>
            </a:lvl1pPr>
          </a:lstStyle>
          <a:p>
            <a:fld id="{F46799FB-52B8-4698-BECF-01ADD9E846BE}" type="slidenum">
              <a:rPr lang="en-US" altLang="zh-TW" smtClean="0"/>
              <a:pPr/>
              <a:t>‹#›</a:t>
            </a:fld>
            <a:endParaRPr lang="zh-TW" dirty="0"/>
          </a:p>
        </p:txBody>
      </p:sp>
      <p:cxnSp>
        <p:nvCxnSpPr>
          <p:cNvPr id="6" name="直接连接符 5">
            <a:extLst>
              <a:ext uri="{FF2B5EF4-FFF2-40B4-BE49-F238E27FC236}">
                <a16:creationId xmlns:a16="http://schemas.microsoft.com/office/drawing/2014/main" id="{FA2AA4AD-413B-4F4B-B7E3-04F980F26394}"/>
              </a:ext>
            </a:extLst>
          </p:cNvPr>
          <p:cNvCxnSpPr/>
          <p:nvPr userDrawn="1"/>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9" name="椭圆 62">
            <a:extLst>
              <a:ext uri="{FF2B5EF4-FFF2-40B4-BE49-F238E27FC236}">
                <a16:creationId xmlns:a16="http://schemas.microsoft.com/office/drawing/2014/main" id="{057554BD-5ECA-4158-9635-1474C77DF8B4}"/>
              </a:ext>
            </a:extLst>
          </p:cNvPr>
          <p:cNvSpPr/>
          <p:nvPr userDrawn="1"/>
        </p:nvSpPr>
        <p:spPr>
          <a:xfrm>
            <a:off x="11683162" y="6336682"/>
            <a:ext cx="916076" cy="915635"/>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1" name="Picture 2" descr="工研院材料與化工研究所">
            <a:extLst>
              <a:ext uri="{FF2B5EF4-FFF2-40B4-BE49-F238E27FC236}">
                <a16:creationId xmlns:a16="http://schemas.microsoft.com/office/drawing/2014/main" id="{381D6FDF-91C5-46BF-A2F9-E5F18815BAA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36523" y="13748"/>
            <a:ext cx="1933435" cy="6251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國立臺灣大學- 維基百科，自由的百科全書">
            <a:extLst>
              <a:ext uri="{FF2B5EF4-FFF2-40B4-BE49-F238E27FC236}">
                <a16:creationId xmlns:a16="http://schemas.microsoft.com/office/drawing/2014/main" id="{7FD60367-CC60-415F-B169-6FF425FDF31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588620" y="53005"/>
            <a:ext cx="544904" cy="54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76529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8B0706C-904B-46A5-A185-002B367CE172}" type="datetime1">
              <a:rPr lang="zh-CN" altLang="en-US" smtClean="0"/>
              <a:t>2024/11/19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100842119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9AB8E54-B58A-481B-B4FA-AEAC146968B0}" type="datetime1">
              <a:rPr lang="zh-CN" altLang="en-US" smtClean="0"/>
              <a:t>2024/11/19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64958640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AFA8B2-6BCA-4070-B4FE-900621FF3613}" type="datetime1">
              <a:rPr lang="zh-CN" altLang="en-US" smtClean="0"/>
              <a:t>2024/11/19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2636820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0.png"/><Relationship Id="rId4" Type="http://schemas.openxmlformats.org/officeDocument/2006/relationships/image" Target="../media/image27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_rels/slide3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hyperlink" Target="https://arxiv.org/pdf/2102.12092" TargetMode="External"/><Relationship Id="rId3" Type="http://schemas.openxmlformats.org/officeDocument/2006/relationships/hyperlink" Target="https://arxiv.org/pdf/1511.06434" TargetMode="External"/><Relationship Id="rId7" Type="http://schemas.openxmlformats.org/officeDocument/2006/relationships/hyperlink" Target="https://arxiv.org/pdf/2010.02502" TargetMode="External"/><Relationship Id="rId2" Type="http://schemas.openxmlformats.org/officeDocument/2006/relationships/hyperlink" Target="https://arxiv.org/pdf/1406.2661" TargetMode="External"/><Relationship Id="rId1" Type="http://schemas.openxmlformats.org/officeDocument/2006/relationships/slideLayout" Target="../slideLayouts/slideLayout7.xml"/><Relationship Id="rId6" Type="http://schemas.openxmlformats.org/officeDocument/2006/relationships/hyperlink" Target="https://arxiv.org/pdf/2006.11239" TargetMode="External"/><Relationship Id="rId5" Type="http://schemas.openxmlformats.org/officeDocument/2006/relationships/hyperlink" Target="https://arxiv.org/pdf/1312.6114" TargetMode="External"/><Relationship Id="rId4" Type="http://schemas.openxmlformats.org/officeDocument/2006/relationships/hyperlink" Target="https://arxiv.org/pdf/1703.10593"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2205.11487" TargetMode="External"/><Relationship Id="rId2" Type="http://schemas.openxmlformats.org/officeDocument/2006/relationships/hyperlink" Target="https://arxiv.org/abs/2204.06125" TargetMode="External"/><Relationship Id="rId1" Type="http://schemas.openxmlformats.org/officeDocument/2006/relationships/slideLayout" Target="../slideLayouts/slideLayout7.xml"/><Relationship Id="rId5" Type="http://schemas.openxmlformats.org/officeDocument/2006/relationships/hyperlink" Target="https://arxiv.org/pdf/1506.01497" TargetMode="External"/><Relationship Id="rId4" Type="http://schemas.openxmlformats.org/officeDocument/2006/relationships/hyperlink" Target="https://arxiv.org/pdf/2112.10752"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pdf/2005.12872" TargetMode="External"/><Relationship Id="rId7" Type="http://schemas.openxmlformats.org/officeDocument/2006/relationships/hyperlink" Target="https://arxiv.org/pdf/1506.02626" TargetMode="External"/><Relationship Id="rId2" Type="http://schemas.openxmlformats.org/officeDocument/2006/relationships/hyperlink" Target="https://arxiv.org/pdf/1506.02640" TargetMode="External"/><Relationship Id="rId1" Type="http://schemas.openxmlformats.org/officeDocument/2006/relationships/slideLayout" Target="../slideLayouts/slideLayout7.xml"/><Relationship Id="rId6" Type="http://schemas.openxmlformats.org/officeDocument/2006/relationships/hyperlink" Target="https://arxiv.org/pdf/2106.09685" TargetMode="External"/><Relationship Id="rId5" Type="http://schemas.openxmlformats.org/officeDocument/2006/relationships/hyperlink" Target="https://arxiv.org/pdf/2101.00190" TargetMode="External"/><Relationship Id="rId4" Type="http://schemas.openxmlformats.org/officeDocument/2006/relationships/hyperlink" Target="https://arxiv.org/pdf/1902.00751"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pdf/1503.02531" TargetMode="External"/><Relationship Id="rId2" Type="http://schemas.openxmlformats.org/officeDocument/2006/relationships/hyperlink" Target="https://arxiv.org/pdf/2301.12900" TargetMode="External"/><Relationship Id="rId1" Type="http://schemas.openxmlformats.org/officeDocument/2006/relationships/slideLayout" Target="../slideLayouts/slideLayout7.xml"/><Relationship Id="rId5" Type="http://schemas.openxmlformats.org/officeDocument/2006/relationships/hyperlink" Target="https://arxiv.org/pdf/2402.13929" TargetMode="External"/><Relationship Id="rId4" Type="http://schemas.openxmlformats.org/officeDocument/2006/relationships/hyperlink" Target="https://arxiv.org/pdf/2207.02696"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圆角矩形 7"/>
          <p:cNvSpPr/>
          <p:nvPr/>
        </p:nvSpPr>
        <p:spPr>
          <a:xfrm>
            <a:off x="403122"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文本框 15"/>
          <p:cNvSpPr txBox="1"/>
          <p:nvPr/>
        </p:nvSpPr>
        <p:spPr>
          <a:xfrm>
            <a:off x="507967" y="2185890"/>
            <a:ext cx="11176066" cy="1569660"/>
          </a:xfrm>
          <a:prstGeom prst="rect">
            <a:avLst/>
          </a:prstGeom>
          <a:noFill/>
        </p:spPr>
        <p:txBody>
          <a:bodyPr wrap="square" rtlCol="0">
            <a:spAutoFit/>
          </a:bodyPr>
          <a:lstStyle/>
          <a:p>
            <a:pPr algn="ctr"/>
            <a:r>
              <a:rPr lang="en-US" altLang="zh-TW" sz="4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LiRecognition: Real-time Pet Behavior Recognition on Embedded System</a:t>
            </a:r>
            <a:endParaRPr lang="zh-TW" altLang="en-US" sz="4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8" name="直接连接符 17"/>
          <p:cNvCxnSpPr>
            <a:cxnSpLocks/>
          </p:cNvCxnSpPr>
          <p:nvPr/>
        </p:nvCxnSpPr>
        <p:spPr>
          <a:xfrm>
            <a:off x="591095" y="3791094"/>
            <a:ext cx="1100981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9E18EE6-601B-44B6-A9B0-08967B8FB61C}"/>
              </a:ext>
            </a:extLst>
          </p:cNvPr>
          <p:cNvSpPr/>
          <p:nvPr/>
        </p:nvSpPr>
        <p:spPr>
          <a:xfrm>
            <a:off x="3332304" y="3841630"/>
            <a:ext cx="5527390" cy="2246769"/>
          </a:xfrm>
          <a:prstGeom prst="rect">
            <a:avLst/>
          </a:prstGeom>
          <a:noFill/>
        </p:spPr>
        <p:txBody>
          <a:bodyPr wrap="square" rtlCol="0">
            <a:spAutoFit/>
          </a:bodyPr>
          <a:lstStyle/>
          <a:p>
            <a:pPr algn="ctr" defTabSz="685800"/>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Presenter:</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王敬德 </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Jing-De Wang </a:t>
            </a:r>
            <a:b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李詠億</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Yong-Yi Li)</a:t>
            </a:r>
          </a:p>
          <a:p>
            <a:pPr algn="ctr" defTabSz="685800"/>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0958113080</a:t>
            </a:r>
          </a:p>
          <a:p>
            <a:pPr algn="ctr" defTabSz="685800"/>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r13944063@ntu.edu.tw</a:t>
            </a:r>
          </a:p>
          <a:p>
            <a:pPr algn="ctr" defTabSz="685800"/>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Advisor: Chiou-Shann </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Fuh</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 Ph.D.</a:t>
            </a:r>
          </a:p>
        </p:txBody>
      </p:sp>
      <p:pic>
        <p:nvPicPr>
          <p:cNvPr id="40" name="Picture 2" descr="工研院材料與化工研究所">
            <a:extLst>
              <a:ext uri="{FF2B5EF4-FFF2-40B4-BE49-F238E27FC236}">
                <a16:creationId xmlns:a16="http://schemas.microsoft.com/office/drawing/2014/main" id="{8AF16108-14E8-4FEC-B883-01D975C501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323" y="376198"/>
            <a:ext cx="3154846" cy="102006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國立臺灣大學- 維基百科，自由的百科全書">
            <a:extLst>
              <a:ext uri="{FF2B5EF4-FFF2-40B4-BE49-F238E27FC236}">
                <a16:creationId xmlns:a16="http://schemas.microsoft.com/office/drawing/2014/main" id="{B4B04285-59BA-4A62-A6C7-BCEA498926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4486" y="440305"/>
            <a:ext cx="891854" cy="89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967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10</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Related Works (2/5) - Generative AI models</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Diffusion Models</a:t>
            </a:r>
          </a:p>
        </p:txBody>
      </p:sp>
      <p:pic>
        <p:nvPicPr>
          <p:cNvPr id="8" name="圖片 7">
            <a:extLst>
              <a:ext uri="{FF2B5EF4-FFF2-40B4-BE49-F238E27FC236}">
                <a16:creationId xmlns:a16="http://schemas.microsoft.com/office/drawing/2014/main" id="{11BAB94B-5A1B-4D5A-8DB4-D93CE0BE9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860" y="1786116"/>
            <a:ext cx="9263653" cy="2573237"/>
          </a:xfrm>
          <a:prstGeom prst="rect">
            <a:avLst/>
          </a:prstGeom>
        </p:spPr>
      </p:pic>
      <p:pic>
        <p:nvPicPr>
          <p:cNvPr id="10" name="圖片 9">
            <a:extLst>
              <a:ext uri="{FF2B5EF4-FFF2-40B4-BE49-F238E27FC236}">
                <a16:creationId xmlns:a16="http://schemas.microsoft.com/office/drawing/2014/main" id="{B7B65BF8-197B-4737-AD8E-D30919785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609" y="4106588"/>
            <a:ext cx="9263654" cy="2453327"/>
          </a:xfrm>
          <a:prstGeom prst="rect">
            <a:avLst/>
          </a:prstGeom>
        </p:spPr>
      </p:pic>
    </p:spTree>
    <p:extLst>
      <p:ext uri="{BB962C8B-B14F-4D97-AF65-F5344CB8AC3E}">
        <p14:creationId xmlns:p14="http://schemas.microsoft.com/office/powerpoint/2010/main" val="112498032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11</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Related Works (3/5) - Object Detection</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You Only Look Once (YOLO)</a:t>
            </a:r>
          </a:p>
        </p:txBody>
      </p:sp>
      <p:pic>
        <p:nvPicPr>
          <p:cNvPr id="7" name="圖片 6">
            <a:extLst>
              <a:ext uri="{FF2B5EF4-FFF2-40B4-BE49-F238E27FC236}">
                <a16:creationId xmlns:a16="http://schemas.microsoft.com/office/drawing/2014/main" id="{56418EA1-2B99-4DD6-AFF1-D107BCCF6262}"/>
              </a:ext>
            </a:extLst>
          </p:cNvPr>
          <p:cNvPicPr/>
          <p:nvPr/>
        </p:nvPicPr>
        <p:blipFill rotWithShape="1">
          <a:blip r:embed="rId3"/>
          <a:srcRect t="4388" b="3926"/>
          <a:stretch/>
        </p:blipFill>
        <p:spPr bwMode="auto">
          <a:xfrm>
            <a:off x="6096000" y="3532008"/>
            <a:ext cx="5516720" cy="3318391"/>
          </a:xfrm>
          <a:prstGeom prst="rect">
            <a:avLst/>
          </a:prstGeom>
          <a:ln>
            <a:noFill/>
          </a:ln>
          <a:extLst>
            <a:ext uri="{53640926-AAD7-44D8-BBD7-CCE9431645EC}">
              <a14:shadowObscured xmlns:a14="http://schemas.microsoft.com/office/drawing/2010/main"/>
            </a:ext>
          </a:extLst>
        </p:spPr>
      </p:pic>
      <p:sp>
        <p:nvSpPr>
          <p:cNvPr id="6" name="文本框 10">
            <a:extLst>
              <a:ext uri="{FF2B5EF4-FFF2-40B4-BE49-F238E27FC236}">
                <a16:creationId xmlns:a16="http://schemas.microsoft.com/office/drawing/2014/main" id="{5FC83340-4CE8-47A5-8AE2-E57EBE8E8165}"/>
              </a:ext>
            </a:extLst>
          </p:cNvPr>
          <p:cNvSpPr txBox="1"/>
          <p:nvPr/>
        </p:nvSpPr>
        <p:spPr>
          <a:xfrm>
            <a:off x="796412" y="1666796"/>
            <a:ext cx="10886741" cy="2308324"/>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YOLO treats object detection as a </a:t>
            </a: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single regression problem</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dividing the image into a grid and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directly</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predicting bounding boxes and class probabilities.</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YOLO uses </a:t>
            </a: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NMS</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to filter overlapping bounding boxes, keeping only the most confident predictions.</a:t>
            </a:r>
          </a:p>
        </p:txBody>
      </p:sp>
      <p:sp>
        <p:nvSpPr>
          <p:cNvPr id="4" name="文字方塊 3">
            <a:extLst>
              <a:ext uri="{FF2B5EF4-FFF2-40B4-BE49-F238E27FC236}">
                <a16:creationId xmlns:a16="http://schemas.microsoft.com/office/drawing/2014/main" id="{FC95051D-3578-4882-AD87-640F379DFF2B}"/>
              </a:ext>
            </a:extLst>
          </p:cNvPr>
          <p:cNvSpPr txBox="1"/>
          <p:nvPr/>
        </p:nvSpPr>
        <p:spPr>
          <a:xfrm>
            <a:off x="9223100" y="577347"/>
            <a:ext cx="3087114"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NMS: Non-Maximum Suppression</a:t>
            </a:r>
            <a:endParaRPr lang="zh-TW"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575183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12</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9311624"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Related Works (4/5) - Parameter-Efficient Fine-Tuning</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Adapter</a:t>
            </a:r>
          </a:p>
        </p:txBody>
      </p:sp>
      <p:pic>
        <p:nvPicPr>
          <p:cNvPr id="7" name="圖片 6">
            <a:extLst>
              <a:ext uri="{FF2B5EF4-FFF2-40B4-BE49-F238E27FC236}">
                <a16:creationId xmlns:a16="http://schemas.microsoft.com/office/drawing/2014/main" id="{DCF1EF6D-AD7F-42EC-B0E1-C62601775E1D}"/>
              </a:ext>
            </a:extLst>
          </p:cNvPr>
          <p:cNvPicPr>
            <a:picLocks noChangeAspect="1"/>
          </p:cNvPicPr>
          <p:nvPr/>
        </p:nvPicPr>
        <p:blipFill>
          <a:blip r:embed="rId3"/>
          <a:stretch>
            <a:fillRect/>
          </a:stretch>
        </p:blipFill>
        <p:spPr>
          <a:xfrm>
            <a:off x="3298292" y="2849799"/>
            <a:ext cx="5595415" cy="3935209"/>
          </a:xfrm>
          <a:prstGeom prst="rect">
            <a:avLst/>
          </a:prstGeom>
        </p:spPr>
      </p:pic>
      <p:sp>
        <p:nvSpPr>
          <p:cNvPr id="6" name="文本框 10">
            <a:extLst>
              <a:ext uri="{FF2B5EF4-FFF2-40B4-BE49-F238E27FC236}">
                <a16:creationId xmlns:a16="http://schemas.microsoft.com/office/drawing/2014/main" id="{D7CB012F-8397-446C-A615-C09885E6110C}"/>
              </a:ext>
            </a:extLst>
          </p:cNvPr>
          <p:cNvSpPr txBox="1"/>
          <p:nvPr/>
        </p:nvSpPr>
        <p:spPr>
          <a:xfrm>
            <a:off x="796412" y="1666796"/>
            <a:ext cx="10886741" cy="1569660"/>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Adapters are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small</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trainable</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modules inserted between layers of a pretrained model, with only these modules updated during </a:t>
            </a: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fine-tuning</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while the rest of the model's parameters remain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fixed</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a:t>
            </a:r>
          </a:p>
        </p:txBody>
      </p:sp>
    </p:spTree>
    <p:extLst>
      <p:ext uri="{BB962C8B-B14F-4D97-AF65-F5344CB8AC3E}">
        <p14:creationId xmlns:p14="http://schemas.microsoft.com/office/powerpoint/2010/main" val="121995418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13</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Related Works (5/5) - Model Optimization</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Model Pruning</a:t>
            </a:r>
          </a:p>
        </p:txBody>
      </p:sp>
      <p:pic>
        <p:nvPicPr>
          <p:cNvPr id="7" name="圖片 6">
            <a:extLst>
              <a:ext uri="{FF2B5EF4-FFF2-40B4-BE49-F238E27FC236}">
                <a16:creationId xmlns:a16="http://schemas.microsoft.com/office/drawing/2014/main" id="{56D51C91-FE8C-4696-B087-01B52E37C6AE}"/>
              </a:ext>
            </a:extLst>
          </p:cNvPr>
          <p:cNvPicPr/>
          <p:nvPr/>
        </p:nvPicPr>
        <p:blipFill rotWithShape="1">
          <a:blip r:embed="rId3"/>
          <a:srcRect t="6280" b="3707"/>
          <a:stretch/>
        </p:blipFill>
        <p:spPr bwMode="auto">
          <a:xfrm>
            <a:off x="2863441" y="3719669"/>
            <a:ext cx="6465117" cy="3138331"/>
          </a:xfrm>
          <a:prstGeom prst="rect">
            <a:avLst/>
          </a:prstGeom>
          <a:ln>
            <a:noFill/>
          </a:ln>
          <a:extLst>
            <a:ext uri="{53640926-AAD7-44D8-BBD7-CCE9431645EC}">
              <a14:shadowObscured xmlns:a14="http://schemas.microsoft.com/office/drawing/2010/main"/>
            </a:ext>
          </a:extLst>
        </p:spPr>
      </p:pic>
      <p:sp>
        <p:nvSpPr>
          <p:cNvPr id="6" name="文本框 10">
            <a:extLst>
              <a:ext uri="{FF2B5EF4-FFF2-40B4-BE49-F238E27FC236}">
                <a16:creationId xmlns:a16="http://schemas.microsoft.com/office/drawing/2014/main" id="{66F6AE29-94BD-4302-87ED-F828B255E81C}"/>
              </a:ext>
            </a:extLst>
          </p:cNvPr>
          <p:cNvSpPr txBox="1"/>
          <p:nvPr/>
        </p:nvSpPr>
        <p:spPr>
          <a:xfrm>
            <a:off x="796412" y="1666796"/>
            <a:ext cx="10886741" cy="2308324"/>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Removes unimportant parts while retaining essential structures, streamlining the model and accelerating computations.</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Structured pruning</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removes entire neurons or channels, while </a:t>
            </a: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unstructured pruning </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removes individual weights within the network.</a:t>
            </a:r>
          </a:p>
        </p:txBody>
      </p:sp>
    </p:spTree>
    <p:extLst>
      <p:ext uri="{BB962C8B-B14F-4D97-AF65-F5344CB8AC3E}">
        <p14:creationId xmlns:p14="http://schemas.microsoft.com/office/powerpoint/2010/main" val="119432402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8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3</a:t>
            </a:r>
          </a:p>
        </p:txBody>
      </p:sp>
      <p:sp>
        <p:nvSpPr>
          <p:cNvPr id="8" name="文本框 7"/>
          <p:cNvSpPr txBox="1"/>
          <p:nvPr/>
        </p:nvSpPr>
        <p:spPr>
          <a:xfrm>
            <a:off x="4410507" y="2659559"/>
            <a:ext cx="5760360" cy="769441"/>
          </a:xfrm>
          <a:prstGeom prst="rect">
            <a:avLst/>
          </a:prstGeom>
          <a:noFill/>
        </p:spPr>
        <p:txBody>
          <a:bodyPr wrap="square" rtlCol="0">
            <a:spAutoFit/>
          </a:bodyPr>
          <a:lstStyle/>
          <a:p>
            <a:pPr algn="dist"/>
            <a:r>
              <a:rPr lang="en-US" altLang="zh-TW" sz="44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Background</a:t>
            </a:r>
          </a:p>
        </p:txBody>
      </p:sp>
      <p:cxnSp>
        <p:nvCxnSpPr>
          <p:cNvPr id="9" name="直接连接符 8"/>
          <p:cNvCxnSpPr/>
          <p:nvPr/>
        </p:nvCxnSpPr>
        <p:spPr>
          <a:xfrm>
            <a:off x="4410867" y="3667747"/>
            <a:ext cx="576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工研院材料與化工研究所">
            <a:extLst>
              <a:ext uri="{FF2B5EF4-FFF2-40B4-BE49-F238E27FC236}">
                <a16:creationId xmlns:a16="http://schemas.microsoft.com/office/drawing/2014/main" id="{54CB70DB-2046-42DD-8684-DE3AE01AC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323" y="376198"/>
            <a:ext cx="3154846" cy="1020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國立臺灣大學- 維基百科，自由的百科全書">
            <a:extLst>
              <a:ext uri="{FF2B5EF4-FFF2-40B4-BE49-F238E27FC236}">
                <a16:creationId xmlns:a16="http://schemas.microsoft.com/office/drawing/2014/main" id="{BE65BEAD-3922-4531-819E-BED10D823B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4486" y="440305"/>
            <a:ext cx="891854" cy="89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114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15</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Background (1/4)</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Stable Diffusion</a:t>
            </a:r>
          </a:p>
        </p:txBody>
      </p:sp>
      <p:pic>
        <p:nvPicPr>
          <p:cNvPr id="6" name="圖片 5">
            <a:extLst>
              <a:ext uri="{FF2B5EF4-FFF2-40B4-BE49-F238E27FC236}">
                <a16:creationId xmlns:a16="http://schemas.microsoft.com/office/drawing/2014/main" id="{16F48C7F-F0F4-4618-9C2A-F279007EE210}"/>
              </a:ext>
            </a:extLst>
          </p:cNvPr>
          <p:cNvPicPr>
            <a:picLocks noChangeAspect="1"/>
          </p:cNvPicPr>
          <p:nvPr/>
        </p:nvPicPr>
        <p:blipFill>
          <a:blip r:embed="rId3"/>
          <a:stretch>
            <a:fillRect/>
          </a:stretch>
        </p:blipFill>
        <p:spPr>
          <a:xfrm>
            <a:off x="4886020" y="3429000"/>
            <a:ext cx="6797133" cy="3430606"/>
          </a:xfrm>
          <a:prstGeom prst="rect">
            <a:avLst/>
          </a:prstGeom>
        </p:spPr>
      </p:pic>
      <p:sp>
        <p:nvSpPr>
          <p:cNvPr id="7" name="文本框 10">
            <a:extLst>
              <a:ext uri="{FF2B5EF4-FFF2-40B4-BE49-F238E27FC236}">
                <a16:creationId xmlns:a16="http://schemas.microsoft.com/office/drawing/2014/main" id="{67BAF65E-4977-4C82-AF69-5D3992D52439}"/>
              </a:ext>
            </a:extLst>
          </p:cNvPr>
          <p:cNvSpPr txBox="1"/>
          <p:nvPr/>
        </p:nvSpPr>
        <p:spPr>
          <a:xfrm>
            <a:off x="796412" y="1666796"/>
            <a:ext cx="10886741" cy="2308324"/>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Iteratively denoises a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latent</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image conditioned on text and other inputs, producing detailed images.</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Uses an </a:t>
            </a: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encoder-decoder </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framework and </a:t>
            </a: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U-Net </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for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efficient</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denoising, balancing high image quality with reduced computational demands.</a:t>
            </a: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0A745DD6-16BF-4914-9E65-33C98BF3FE23}"/>
                  </a:ext>
                </a:extLst>
              </p:cNvPr>
              <p:cNvSpPr txBox="1"/>
              <p:nvPr/>
            </p:nvSpPr>
            <p:spPr>
              <a:xfrm>
                <a:off x="5147817" y="4211974"/>
                <a:ext cx="713806"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512</a:t>
                </a:r>
                <a14:m>
                  <m:oMath xmlns:m="http://schemas.openxmlformats.org/officeDocument/2006/math">
                    <m:r>
                      <a:rPr lang="en-US" altLang="zh-TW" sz="11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100" dirty="0">
                    <a:latin typeface="Times New Roman" panose="02020603050405020304" pitchFamily="18" charset="0"/>
                    <a:cs typeface="Times New Roman" panose="02020603050405020304" pitchFamily="18" charset="0"/>
                  </a:rPr>
                  <a:t>512</a:t>
                </a:r>
                <a:endParaRPr lang="zh-TW" altLang="en-US" sz="11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0A745DD6-16BF-4914-9E65-33C98BF3FE23}"/>
                  </a:ext>
                </a:extLst>
              </p:cNvPr>
              <p:cNvSpPr txBox="1">
                <a:spLocks noRot="1" noChangeAspect="1" noMove="1" noResize="1" noEditPoints="1" noAdjustHandles="1" noChangeArrowheads="1" noChangeShapeType="1" noTextEdit="1"/>
              </p:cNvSpPr>
              <p:nvPr/>
            </p:nvSpPr>
            <p:spPr>
              <a:xfrm>
                <a:off x="5147817" y="4211974"/>
                <a:ext cx="713806" cy="261610"/>
              </a:xfrm>
              <a:prstGeom prst="rect">
                <a:avLst/>
              </a:prstGeom>
              <a:blipFill>
                <a:blip r:embed="rId4"/>
                <a:stretch>
                  <a:fillRect b="-16279"/>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B9D2EFDE-88E1-48BA-9F18-7E6CEE9DB5AA}"/>
              </a:ext>
            </a:extLst>
          </p:cNvPr>
          <p:cNvSpPr txBox="1"/>
          <p:nvPr/>
        </p:nvSpPr>
        <p:spPr>
          <a:xfrm>
            <a:off x="6916425" y="-2506"/>
            <a:ext cx="3639958"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Q: Query / K: Key / V: Value</a:t>
            </a: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CBE7EAD5-9C26-44CF-825C-E6AD02E4FE90}"/>
                  </a:ext>
                </a:extLst>
              </p:cNvPr>
              <p:cNvSpPr txBox="1"/>
              <p:nvPr/>
            </p:nvSpPr>
            <p:spPr>
              <a:xfrm>
                <a:off x="5147817" y="5380273"/>
                <a:ext cx="713806"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512</a:t>
                </a:r>
                <a14:m>
                  <m:oMath xmlns:m="http://schemas.openxmlformats.org/officeDocument/2006/math">
                    <m:r>
                      <a:rPr lang="en-US" altLang="zh-TW" sz="11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100" dirty="0">
                    <a:latin typeface="Times New Roman" panose="02020603050405020304" pitchFamily="18" charset="0"/>
                    <a:cs typeface="Times New Roman" panose="02020603050405020304" pitchFamily="18" charset="0"/>
                  </a:rPr>
                  <a:t>512</a:t>
                </a:r>
                <a:endParaRPr lang="zh-TW" altLang="en-US" sz="1100" dirty="0">
                  <a:latin typeface="Times New Roman" panose="02020603050405020304" pitchFamily="18" charset="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CBE7EAD5-9C26-44CF-825C-E6AD02E4FE90}"/>
                  </a:ext>
                </a:extLst>
              </p:cNvPr>
              <p:cNvSpPr txBox="1">
                <a:spLocks noRot="1" noChangeAspect="1" noMove="1" noResize="1" noEditPoints="1" noAdjustHandles="1" noChangeArrowheads="1" noChangeShapeType="1" noTextEdit="1"/>
              </p:cNvSpPr>
              <p:nvPr/>
            </p:nvSpPr>
            <p:spPr>
              <a:xfrm>
                <a:off x="5147817" y="5380273"/>
                <a:ext cx="713806" cy="261610"/>
              </a:xfrm>
              <a:prstGeom prst="rect">
                <a:avLst/>
              </a:prstGeom>
              <a:blipFill>
                <a:blip r:embed="rId4"/>
                <a:stretch>
                  <a:fillRect b="-1627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BD3D72FF-B2C9-4839-AF0E-54A9D7FCCCEE}"/>
                  </a:ext>
                </a:extLst>
              </p:cNvPr>
              <p:cNvSpPr txBox="1"/>
              <p:nvPr/>
            </p:nvSpPr>
            <p:spPr>
              <a:xfrm>
                <a:off x="6330379" y="4388946"/>
                <a:ext cx="65118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64</a:t>
                </a:r>
                <a14:m>
                  <m:oMath xmlns:m="http://schemas.openxmlformats.org/officeDocument/2006/math">
                    <m:r>
                      <a:rPr lang="en-US" altLang="zh-TW" sz="11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100" dirty="0">
                    <a:latin typeface="Times New Roman" panose="02020603050405020304" pitchFamily="18" charset="0"/>
                    <a:cs typeface="Times New Roman" panose="02020603050405020304" pitchFamily="18" charset="0"/>
                  </a:rPr>
                  <a:t>64</a:t>
                </a:r>
                <a:endParaRPr lang="zh-TW" altLang="en-US" sz="1100"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BD3D72FF-B2C9-4839-AF0E-54A9D7FCCCEE}"/>
                  </a:ext>
                </a:extLst>
              </p:cNvPr>
              <p:cNvSpPr txBox="1">
                <a:spLocks noRot="1" noChangeAspect="1" noMove="1" noResize="1" noEditPoints="1" noAdjustHandles="1" noChangeArrowheads="1" noChangeShapeType="1" noTextEdit="1"/>
              </p:cNvSpPr>
              <p:nvPr/>
            </p:nvSpPr>
            <p:spPr>
              <a:xfrm>
                <a:off x="6330379" y="4388946"/>
                <a:ext cx="651189" cy="261610"/>
              </a:xfrm>
              <a:prstGeom prst="rect">
                <a:avLst/>
              </a:prstGeom>
              <a:blipFill>
                <a:blip r:embed="rId5"/>
                <a:stretch>
                  <a:fillRect b="-1627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B337DD5-8F9C-44F2-86A9-EE35EB4739A6}"/>
                  </a:ext>
                </a:extLst>
              </p:cNvPr>
              <p:cNvSpPr txBox="1"/>
              <p:nvPr/>
            </p:nvSpPr>
            <p:spPr>
              <a:xfrm>
                <a:off x="9837639" y="4497433"/>
                <a:ext cx="65118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64</a:t>
                </a:r>
                <a14:m>
                  <m:oMath xmlns:m="http://schemas.openxmlformats.org/officeDocument/2006/math">
                    <m:r>
                      <a:rPr lang="en-US" altLang="zh-TW" sz="11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100" dirty="0">
                    <a:latin typeface="Times New Roman" panose="02020603050405020304" pitchFamily="18" charset="0"/>
                    <a:cs typeface="Times New Roman" panose="02020603050405020304" pitchFamily="18" charset="0"/>
                  </a:rPr>
                  <a:t>64</a:t>
                </a:r>
                <a:endParaRPr lang="zh-TW" altLang="en-US" sz="1100" dirty="0">
                  <a:latin typeface="Times New Roman" panose="02020603050405020304" pitchFamily="18" charset="0"/>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EB337DD5-8F9C-44F2-86A9-EE35EB4739A6}"/>
                  </a:ext>
                </a:extLst>
              </p:cNvPr>
              <p:cNvSpPr txBox="1">
                <a:spLocks noRot="1" noChangeAspect="1" noMove="1" noResize="1" noEditPoints="1" noAdjustHandles="1" noChangeArrowheads="1" noChangeShapeType="1" noTextEdit="1"/>
              </p:cNvSpPr>
              <p:nvPr/>
            </p:nvSpPr>
            <p:spPr>
              <a:xfrm>
                <a:off x="9837639" y="4497433"/>
                <a:ext cx="651189" cy="261610"/>
              </a:xfrm>
              <a:prstGeom prst="rect">
                <a:avLst/>
              </a:prstGeom>
              <a:blipFill>
                <a:blip r:embed="rId6"/>
                <a:stretch>
                  <a:fillRect b="-1627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8A40ED2-9FC3-4988-8432-C89A549FCA25}"/>
                  </a:ext>
                </a:extLst>
              </p:cNvPr>
              <p:cNvSpPr txBox="1"/>
              <p:nvPr/>
            </p:nvSpPr>
            <p:spPr>
              <a:xfrm>
                <a:off x="10341650" y="6170059"/>
                <a:ext cx="65118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77</a:t>
                </a:r>
                <a14:m>
                  <m:oMath xmlns:m="http://schemas.openxmlformats.org/officeDocument/2006/math">
                    <m:r>
                      <a:rPr lang="en-US" altLang="zh-TW" sz="11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100" dirty="0">
                    <a:latin typeface="Times New Roman" panose="02020603050405020304" pitchFamily="18" charset="0"/>
                    <a:cs typeface="Times New Roman" panose="02020603050405020304" pitchFamily="18" charset="0"/>
                  </a:rPr>
                  <a:t>768</a:t>
                </a:r>
                <a:endParaRPr lang="zh-TW" altLang="en-US" sz="11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88A40ED2-9FC3-4988-8432-C89A549FCA25}"/>
                  </a:ext>
                </a:extLst>
              </p:cNvPr>
              <p:cNvSpPr txBox="1">
                <a:spLocks noRot="1" noChangeAspect="1" noMove="1" noResize="1" noEditPoints="1" noAdjustHandles="1" noChangeArrowheads="1" noChangeShapeType="1" noTextEdit="1"/>
              </p:cNvSpPr>
              <p:nvPr/>
            </p:nvSpPr>
            <p:spPr>
              <a:xfrm>
                <a:off x="10341650" y="6170059"/>
                <a:ext cx="651189" cy="261610"/>
              </a:xfrm>
              <a:prstGeom prst="rect">
                <a:avLst/>
              </a:prstGeom>
              <a:blipFill>
                <a:blip r:embed="rId7"/>
                <a:stretch>
                  <a:fillRect b="-1627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4919030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16</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Background (2/4)</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Low-Rank Adaptation (LoRA)</a:t>
            </a:r>
          </a:p>
        </p:txBody>
      </p:sp>
      <p:pic>
        <p:nvPicPr>
          <p:cNvPr id="7" name="圖片 6">
            <a:extLst>
              <a:ext uri="{FF2B5EF4-FFF2-40B4-BE49-F238E27FC236}">
                <a16:creationId xmlns:a16="http://schemas.microsoft.com/office/drawing/2014/main" id="{9864121B-9199-489C-A11C-13C2EF46B16C}"/>
              </a:ext>
            </a:extLst>
          </p:cNvPr>
          <p:cNvPicPr/>
          <p:nvPr/>
        </p:nvPicPr>
        <p:blipFill>
          <a:blip r:embed="rId3"/>
          <a:stretch>
            <a:fillRect/>
          </a:stretch>
        </p:blipFill>
        <p:spPr>
          <a:xfrm>
            <a:off x="4299251" y="3575112"/>
            <a:ext cx="3593497" cy="3232183"/>
          </a:xfrm>
          <a:prstGeom prst="rect">
            <a:avLst/>
          </a:prstGeom>
        </p:spPr>
      </p:pic>
      <p:sp>
        <p:nvSpPr>
          <p:cNvPr id="6" name="文本框 10">
            <a:extLst>
              <a:ext uri="{FF2B5EF4-FFF2-40B4-BE49-F238E27FC236}">
                <a16:creationId xmlns:a16="http://schemas.microsoft.com/office/drawing/2014/main" id="{270017DB-A440-4105-A266-C24AC6D35422}"/>
              </a:ext>
            </a:extLst>
          </p:cNvPr>
          <p:cNvSpPr txBox="1"/>
          <p:nvPr/>
        </p:nvSpPr>
        <p:spPr>
          <a:xfrm>
            <a:off x="796412" y="1666796"/>
            <a:ext cx="10886741" cy="1938992"/>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Reduces trainable parameters in large language models by approximating weight updates using </a:t>
            </a: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low-rank matrices</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Enables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efficient</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fine-tuning and adaptation of pre-trained models with minimal computational overhead.</a:t>
            </a:r>
          </a:p>
        </p:txBody>
      </p:sp>
    </p:spTree>
    <p:extLst>
      <p:ext uri="{BB962C8B-B14F-4D97-AF65-F5344CB8AC3E}">
        <p14:creationId xmlns:p14="http://schemas.microsoft.com/office/powerpoint/2010/main" val="357505859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17</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Background (3/4)</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YOLOv7-trainable bag-of-freebies: Model re-parameterization </a:t>
            </a:r>
          </a:p>
        </p:txBody>
      </p:sp>
      <p:pic>
        <p:nvPicPr>
          <p:cNvPr id="7" name="圖片 6">
            <a:extLst>
              <a:ext uri="{FF2B5EF4-FFF2-40B4-BE49-F238E27FC236}">
                <a16:creationId xmlns:a16="http://schemas.microsoft.com/office/drawing/2014/main" id="{A9B15182-1A89-4BAD-AEB6-8F3AAB0A44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0998" y="3560955"/>
            <a:ext cx="5690004" cy="3260497"/>
          </a:xfrm>
          <a:prstGeom prst="rect">
            <a:avLst/>
          </a:prstGeom>
          <a:noFill/>
        </p:spPr>
      </p:pic>
      <p:sp>
        <p:nvSpPr>
          <p:cNvPr id="6" name="文本框 10">
            <a:extLst>
              <a:ext uri="{FF2B5EF4-FFF2-40B4-BE49-F238E27FC236}">
                <a16:creationId xmlns:a16="http://schemas.microsoft.com/office/drawing/2014/main" id="{10CA3B9D-35ED-47EB-89DD-481D8516A2D4}"/>
              </a:ext>
            </a:extLst>
          </p:cNvPr>
          <p:cNvSpPr txBox="1"/>
          <p:nvPr/>
        </p:nvSpPr>
        <p:spPr>
          <a:xfrm>
            <a:off x="796412" y="1666796"/>
            <a:ext cx="10886741" cy="1938992"/>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Simplifies model architecture during inference by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merging</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multiple training-time structures into a single efficient model.</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Improves inference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speed</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and reduces computational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cost</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while maintaining or enhancing model performance.</a:t>
            </a:r>
          </a:p>
        </p:txBody>
      </p:sp>
    </p:spTree>
    <p:extLst>
      <p:ext uri="{BB962C8B-B14F-4D97-AF65-F5344CB8AC3E}">
        <p14:creationId xmlns:p14="http://schemas.microsoft.com/office/powerpoint/2010/main" val="20010622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18</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Background (4/4)</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Torch Pruning</a:t>
            </a:r>
          </a:p>
        </p:txBody>
      </p:sp>
      <p:pic>
        <p:nvPicPr>
          <p:cNvPr id="7" name="圖片 6">
            <a:extLst>
              <a:ext uri="{FF2B5EF4-FFF2-40B4-BE49-F238E27FC236}">
                <a16:creationId xmlns:a16="http://schemas.microsoft.com/office/drawing/2014/main" id="{B640FC00-C857-4A37-B388-B5730AE04410}"/>
              </a:ext>
            </a:extLst>
          </p:cNvPr>
          <p:cNvPicPr/>
          <p:nvPr/>
        </p:nvPicPr>
        <p:blipFill>
          <a:blip r:embed="rId3"/>
          <a:stretch>
            <a:fillRect/>
          </a:stretch>
        </p:blipFill>
        <p:spPr>
          <a:xfrm>
            <a:off x="730854" y="2646965"/>
            <a:ext cx="10730293" cy="2082575"/>
          </a:xfrm>
          <a:prstGeom prst="rect">
            <a:avLst/>
          </a:prstGeom>
        </p:spPr>
      </p:pic>
      <p:sp>
        <p:nvSpPr>
          <p:cNvPr id="8" name="文字方塊 7">
            <a:extLst>
              <a:ext uri="{FF2B5EF4-FFF2-40B4-BE49-F238E27FC236}">
                <a16:creationId xmlns:a16="http://schemas.microsoft.com/office/drawing/2014/main" id="{FF07536C-2A06-4976-9CFF-DAE7BBEEE631}"/>
              </a:ext>
            </a:extLst>
          </p:cNvPr>
          <p:cNvSpPr txBox="1"/>
          <p:nvPr/>
        </p:nvSpPr>
        <p:spPr>
          <a:xfrm>
            <a:off x="1270136" y="4837605"/>
            <a:ext cx="2253673" cy="369332"/>
          </a:xfrm>
          <a:prstGeom prst="rect">
            <a:avLst/>
          </a:prstGeom>
          <a:noFill/>
        </p:spPr>
        <p:txBody>
          <a:bodyPr wrap="square">
            <a:spAutoFit/>
          </a:bodyPr>
          <a:lstStyle/>
          <a:p>
            <a:r>
              <a:rPr lang="en-US" altLang="zh-TW" dirty="0">
                <a:latin typeface="Times New Roman" panose="02020603050405020304" pitchFamily="18" charset="0"/>
                <a:cs typeface="Times New Roman" panose="02020603050405020304" pitchFamily="18" charset="0"/>
              </a:rPr>
              <a:t>Unstructural Sparsity</a:t>
            </a:r>
            <a:endParaRPr lang="zh-TW" altLang="en-US" dirty="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38069EAF-CA69-403B-A42D-078325971029}"/>
              </a:ext>
            </a:extLst>
          </p:cNvPr>
          <p:cNvSpPr txBox="1"/>
          <p:nvPr/>
        </p:nvSpPr>
        <p:spPr>
          <a:xfrm>
            <a:off x="4244109" y="4837605"/>
            <a:ext cx="3703782" cy="369332"/>
          </a:xfrm>
          <a:prstGeom prst="rect">
            <a:avLst/>
          </a:prstGeom>
          <a:noFill/>
        </p:spPr>
        <p:txBody>
          <a:bodyPr wrap="square">
            <a:spAutoFit/>
          </a:bodyPr>
          <a:lstStyle/>
          <a:p>
            <a:r>
              <a:rPr lang="en-US" altLang="zh-TW" dirty="0">
                <a:latin typeface="Times New Roman" panose="02020603050405020304" pitchFamily="18" charset="0"/>
                <a:cs typeface="Times New Roman" panose="02020603050405020304" pitchFamily="18" charset="0"/>
              </a:rPr>
              <a:t>Structural but Inconsistent Sparsity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0986E37F-1D0A-4C1C-AABD-E9BD3A0A2A01}"/>
              </a:ext>
            </a:extLst>
          </p:cNvPr>
          <p:cNvSpPr txBox="1"/>
          <p:nvPr/>
        </p:nvSpPr>
        <p:spPr>
          <a:xfrm>
            <a:off x="8357729" y="4837605"/>
            <a:ext cx="3103418" cy="369332"/>
          </a:xfrm>
          <a:prstGeom prst="rect">
            <a:avLst/>
          </a:prstGeom>
          <a:noFill/>
        </p:spPr>
        <p:txBody>
          <a:bodyPr wrap="square">
            <a:spAutoFit/>
          </a:bodyPr>
          <a:lstStyle/>
          <a:p>
            <a:r>
              <a:rPr lang="en-US" altLang="zh-TW" dirty="0">
                <a:latin typeface="Times New Roman" panose="02020603050405020304" pitchFamily="18" charset="0"/>
                <a:cs typeface="Times New Roman" panose="02020603050405020304" pitchFamily="18" charset="0"/>
              </a:rPr>
              <a:t>Consistent Structural Sparsity</a:t>
            </a:r>
            <a:endParaRPr lang="zh-TW" altLang="en-US" dirty="0">
              <a:latin typeface="Times New Roman" panose="02020603050405020304" pitchFamily="18" charset="0"/>
              <a:cs typeface="Times New Roman" panose="02020603050405020304" pitchFamily="18" charset="0"/>
            </a:endParaRPr>
          </a:p>
        </p:txBody>
      </p:sp>
      <p:sp>
        <p:nvSpPr>
          <p:cNvPr id="13" name="文本框 10">
            <a:extLst>
              <a:ext uri="{FF2B5EF4-FFF2-40B4-BE49-F238E27FC236}">
                <a16:creationId xmlns:a16="http://schemas.microsoft.com/office/drawing/2014/main" id="{5B6F72F1-1071-4D03-93F4-1E6653996115}"/>
              </a:ext>
            </a:extLst>
          </p:cNvPr>
          <p:cNvSpPr txBox="1"/>
          <p:nvPr/>
        </p:nvSpPr>
        <p:spPr>
          <a:xfrm>
            <a:off x="796412" y="1666796"/>
            <a:ext cx="10886741" cy="461665"/>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Differences in estimating the importance of grouped parameters.</a:t>
            </a:r>
          </a:p>
        </p:txBody>
      </p:sp>
    </p:spTree>
    <p:extLst>
      <p:ext uri="{BB962C8B-B14F-4D97-AF65-F5344CB8AC3E}">
        <p14:creationId xmlns:p14="http://schemas.microsoft.com/office/powerpoint/2010/main" val="256916176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8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4</a:t>
            </a:r>
          </a:p>
        </p:txBody>
      </p:sp>
      <p:sp>
        <p:nvSpPr>
          <p:cNvPr id="8" name="文本框 7"/>
          <p:cNvSpPr txBox="1"/>
          <p:nvPr/>
        </p:nvSpPr>
        <p:spPr>
          <a:xfrm>
            <a:off x="4410507" y="2659559"/>
            <a:ext cx="5760360" cy="769441"/>
          </a:xfrm>
          <a:prstGeom prst="rect">
            <a:avLst/>
          </a:prstGeom>
          <a:noFill/>
        </p:spPr>
        <p:txBody>
          <a:bodyPr wrap="square" rtlCol="0">
            <a:spAutoFit/>
          </a:bodyPr>
          <a:lstStyle/>
          <a:p>
            <a:pPr algn="dist"/>
            <a:r>
              <a:rPr lang="en-US" altLang="zh-TW" sz="44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Methodology</a:t>
            </a:r>
          </a:p>
        </p:txBody>
      </p:sp>
      <p:cxnSp>
        <p:nvCxnSpPr>
          <p:cNvPr id="9" name="直接连接符 8"/>
          <p:cNvCxnSpPr/>
          <p:nvPr/>
        </p:nvCxnSpPr>
        <p:spPr>
          <a:xfrm>
            <a:off x="4410867" y="3667747"/>
            <a:ext cx="576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工研院材料與化工研究所">
            <a:extLst>
              <a:ext uri="{FF2B5EF4-FFF2-40B4-BE49-F238E27FC236}">
                <a16:creationId xmlns:a16="http://schemas.microsoft.com/office/drawing/2014/main" id="{54CB70DB-2046-42DD-8684-DE3AE01AC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323" y="376198"/>
            <a:ext cx="3154846" cy="1020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國立臺灣大學- 維基百科，自由的百科全書">
            <a:extLst>
              <a:ext uri="{FF2B5EF4-FFF2-40B4-BE49-F238E27FC236}">
                <a16:creationId xmlns:a16="http://schemas.microsoft.com/office/drawing/2014/main" id="{BE65BEAD-3922-4531-819E-BED10D823B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4486" y="440305"/>
            <a:ext cx="891854" cy="89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764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88709" y="5737122"/>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245804" y="294968"/>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本框 7"/>
          <p:cNvSpPr txBox="1"/>
          <p:nvPr/>
        </p:nvSpPr>
        <p:spPr>
          <a:xfrm>
            <a:off x="549144" y="475111"/>
            <a:ext cx="3011538" cy="830997"/>
          </a:xfrm>
          <a:prstGeom prst="rect">
            <a:avLst/>
          </a:prstGeom>
          <a:noFill/>
        </p:spPr>
        <p:txBody>
          <a:bodyPr wrap="square" rtlCol="0">
            <a:spAutoFit/>
          </a:bodyPr>
          <a:lstStyle/>
          <a:p>
            <a:pPr algn="dist"/>
            <a:r>
              <a:rPr lang="en-US" altLang="zh-CN" sz="4800" b="1"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Contents</a:t>
            </a:r>
            <a:endParaRPr lang="zh-CN" altLang="en-US" sz="4800" b="1"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6" name="群組 15">
            <a:extLst>
              <a:ext uri="{FF2B5EF4-FFF2-40B4-BE49-F238E27FC236}">
                <a16:creationId xmlns:a16="http://schemas.microsoft.com/office/drawing/2014/main" id="{BE9F9BD6-BE89-4312-B067-2E8BBDD6FDD5}"/>
              </a:ext>
            </a:extLst>
          </p:cNvPr>
          <p:cNvGrpSpPr/>
          <p:nvPr/>
        </p:nvGrpSpPr>
        <p:grpSpPr>
          <a:xfrm>
            <a:off x="878511" y="1961561"/>
            <a:ext cx="4466341" cy="701208"/>
            <a:chOff x="2033542" y="1977291"/>
            <a:chExt cx="4466341" cy="701208"/>
          </a:xfrm>
        </p:grpSpPr>
        <p:sp>
          <p:nvSpPr>
            <p:cNvPr id="9" name="椭圆 8"/>
            <p:cNvSpPr/>
            <p:nvPr/>
          </p:nvSpPr>
          <p:spPr>
            <a:xfrm>
              <a:off x="2033542" y="1977291"/>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1</a:t>
              </a:r>
              <a:endParaRPr lang="zh-CN" altLang="en-US" sz="16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本框 9"/>
            <p:cNvSpPr txBox="1"/>
            <p:nvPr/>
          </p:nvSpPr>
          <p:spPr>
            <a:xfrm>
              <a:off x="2798038" y="2032168"/>
              <a:ext cx="3701845" cy="646331"/>
            </a:xfrm>
            <a:prstGeom prst="rect">
              <a:avLst/>
            </a:prstGeom>
            <a:noFill/>
          </p:spPr>
          <p:txBody>
            <a:bodyPr wrap="square" rtlCol="0">
              <a:spAutoFit/>
            </a:bodyPr>
            <a:lstStyle/>
            <a:p>
              <a:pPr algn="just"/>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Introduction</a:t>
              </a:r>
            </a:p>
          </p:txBody>
        </p:sp>
      </p:grpSp>
      <p:grpSp>
        <p:nvGrpSpPr>
          <p:cNvPr id="11" name="群組 10">
            <a:extLst>
              <a:ext uri="{FF2B5EF4-FFF2-40B4-BE49-F238E27FC236}">
                <a16:creationId xmlns:a16="http://schemas.microsoft.com/office/drawing/2014/main" id="{6E4D183D-CF17-4124-BC0F-60C52046A99D}"/>
              </a:ext>
            </a:extLst>
          </p:cNvPr>
          <p:cNvGrpSpPr/>
          <p:nvPr/>
        </p:nvGrpSpPr>
        <p:grpSpPr>
          <a:xfrm>
            <a:off x="878511" y="3300603"/>
            <a:ext cx="8112390" cy="650695"/>
            <a:chOff x="2033542" y="3465924"/>
            <a:chExt cx="8112390" cy="650695"/>
          </a:xfrm>
        </p:grpSpPr>
        <p:sp>
          <p:nvSpPr>
            <p:cNvPr id="21" name="椭圆 11">
              <a:extLst>
                <a:ext uri="{FF2B5EF4-FFF2-40B4-BE49-F238E27FC236}">
                  <a16:creationId xmlns:a16="http://schemas.microsoft.com/office/drawing/2014/main" id="{F013E7AE-05DA-455D-8DD9-D38AD7E37B1B}"/>
                </a:ext>
              </a:extLst>
            </p:cNvPr>
            <p:cNvSpPr/>
            <p:nvPr/>
          </p:nvSpPr>
          <p:spPr>
            <a:xfrm>
              <a:off x="2033542" y="3465924"/>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2</a:t>
              </a:r>
              <a:endParaRPr lang="zh-CN" altLang="en-US" sz="16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文本框 12">
              <a:extLst>
                <a:ext uri="{FF2B5EF4-FFF2-40B4-BE49-F238E27FC236}">
                  <a16:creationId xmlns:a16="http://schemas.microsoft.com/office/drawing/2014/main" id="{C3B6304E-D1BD-4EC9-954F-7FAB76AED6EB}"/>
                </a:ext>
              </a:extLst>
            </p:cNvPr>
            <p:cNvSpPr txBox="1"/>
            <p:nvPr/>
          </p:nvSpPr>
          <p:spPr>
            <a:xfrm>
              <a:off x="2827628" y="3470288"/>
              <a:ext cx="7318304" cy="646331"/>
            </a:xfrm>
            <a:prstGeom prst="rect">
              <a:avLst/>
            </a:prstGeom>
            <a:noFill/>
          </p:spPr>
          <p:txBody>
            <a:bodyPr wrap="square" rtlCol="0">
              <a:spAutoFit/>
            </a:bodyPr>
            <a:lstStyle/>
            <a:p>
              <a:pPr algn="just"/>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Related Works</a:t>
              </a:r>
            </a:p>
          </p:txBody>
        </p:sp>
      </p:grpSp>
      <p:grpSp>
        <p:nvGrpSpPr>
          <p:cNvPr id="3" name="群組 2">
            <a:extLst>
              <a:ext uri="{FF2B5EF4-FFF2-40B4-BE49-F238E27FC236}">
                <a16:creationId xmlns:a16="http://schemas.microsoft.com/office/drawing/2014/main" id="{204CF579-841E-4066-9595-DF9A0A315994}"/>
              </a:ext>
            </a:extLst>
          </p:cNvPr>
          <p:cNvGrpSpPr/>
          <p:nvPr/>
        </p:nvGrpSpPr>
        <p:grpSpPr>
          <a:xfrm>
            <a:off x="878511" y="4645137"/>
            <a:ext cx="8599571" cy="646331"/>
            <a:chOff x="2003952" y="4812415"/>
            <a:chExt cx="8599571" cy="646331"/>
          </a:xfrm>
        </p:grpSpPr>
        <p:sp>
          <p:nvSpPr>
            <p:cNvPr id="12" name="椭圆 8">
              <a:extLst>
                <a:ext uri="{FF2B5EF4-FFF2-40B4-BE49-F238E27FC236}">
                  <a16:creationId xmlns:a16="http://schemas.microsoft.com/office/drawing/2014/main" id="{FB035428-5CEE-40DC-9705-31EC1746EACB}"/>
                </a:ext>
              </a:extLst>
            </p:cNvPr>
            <p:cNvSpPr/>
            <p:nvPr/>
          </p:nvSpPr>
          <p:spPr>
            <a:xfrm>
              <a:off x="2003952" y="4814972"/>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3</a:t>
              </a:r>
              <a:endParaRPr lang="zh-CN" altLang="en-US" sz="16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文本框 9">
              <a:extLst>
                <a:ext uri="{FF2B5EF4-FFF2-40B4-BE49-F238E27FC236}">
                  <a16:creationId xmlns:a16="http://schemas.microsoft.com/office/drawing/2014/main" id="{E3C7E57B-E266-4177-B1B6-5B28D4C5505F}"/>
                </a:ext>
              </a:extLst>
            </p:cNvPr>
            <p:cNvSpPr txBox="1"/>
            <p:nvPr/>
          </p:nvSpPr>
          <p:spPr>
            <a:xfrm>
              <a:off x="2798038" y="4812415"/>
              <a:ext cx="7805485" cy="646331"/>
            </a:xfrm>
            <a:prstGeom prst="rect">
              <a:avLst/>
            </a:prstGeom>
            <a:noFill/>
          </p:spPr>
          <p:txBody>
            <a:bodyPr wrap="square" rtlCol="0">
              <a:spAutoFit/>
            </a:bodyPr>
            <a:lstStyle/>
            <a:p>
              <a:pPr algn="just"/>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Background</a:t>
              </a:r>
            </a:p>
          </p:txBody>
        </p:sp>
      </p:grpSp>
      <p:grpSp>
        <p:nvGrpSpPr>
          <p:cNvPr id="2" name="群組 1">
            <a:extLst>
              <a:ext uri="{FF2B5EF4-FFF2-40B4-BE49-F238E27FC236}">
                <a16:creationId xmlns:a16="http://schemas.microsoft.com/office/drawing/2014/main" id="{673DEB0E-8E1E-4393-AAE6-5DEE6CDB8E28}"/>
              </a:ext>
            </a:extLst>
          </p:cNvPr>
          <p:cNvGrpSpPr/>
          <p:nvPr/>
        </p:nvGrpSpPr>
        <p:grpSpPr>
          <a:xfrm>
            <a:off x="5344852" y="2015680"/>
            <a:ext cx="8112390" cy="650695"/>
            <a:chOff x="2003952" y="6246171"/>
            <a:chExt cx="8112390" cy="650695"/>
          </a:xfrm>
        </p:grpSpPr>
        <p:sp>
          <p:nvSpPr>
            <p:cNvPr id="14" name="椭圆 11">
              <a:extLst>
                <a:ext uri="{FF2B5EF4-FFF2-40B4-BE49-F238E27FC236}">
                  <a16:creationId xmlns:a16="http://schemas.microsoft.com/office/drawing/2014/main" id="{44EA3D50-753D-435B-AAE1-7C7A6925F043}"/>
                </a:ext>
              </a:extLst>
            </p:cNvPr>
            <p:cNvSpPr/>
            <p:nvPr/>
          </p:nvSpPr>
          <p:spPr>
            <a:xfrm>
              <a:off x="2003952" y="6246171"/>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4</a:t>
              </a:r>
              <a:endParaRPr lang="zh-CN" altLang="en-US" sz="16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文本框 12">
              <a:extLst>
                <a:ext uri="{FF2B5EF4-FFF2-40B4-BE49-F238E27FC236}">
                  <a16:creationId xmlns:a16="http://schemas.microsoft.com/office/drawing/2014/main" id="{35F7DBF5-8761-4E73-9D75-D19E20050272}"/>
                </a:ext>
              </a:extLst>
            </p:cNvPr>
            <p:cNvSpPr txBox="1"/>
            <p:nvPr/>
          </p:nvSpPr>
          <p:spPr>
            <a:xfrm>
              <a:off x="2798038" y="6250535"/>
              <a:ext cx="7318304" cy="646331"/>
            </a:xfrm>
            <a:prstGeom prst="rect">
              <a:avLst/>
            </a:prstGeom>
            <a:noFill/>
          </p:spPr>
          <p:txBody>
            <a:bodyPr wrap="square" rtlCol="0">
              <a:spAutoFit/>
            </a:bodyPr>
            <a:lstStyle/>
            <a:p>
              <a:pPr algn="just"/>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Methodology</a:t>
              </a:r>
            </a:p>
          </p:txBody>
        </p:sp>
      </p:grpSp>
      <p:pic>
        <p:nvPicPr>
          <p:cNvPr id="20" name="Picture 2" descr="工研院材料與化工研究所">
            <a:extLst>
              <a:ext uri="{FF2B5EF4-FFF2-40B4-BE49-F238E27FC236}">
                <a16:creationId xmlns:a16="http://schemas.microsoft.com/office/drawing/2014/main" id="{B890C424-39F1-4205-B20B-B9DF6BCBDA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323" y="376198"/>
            <a:ext cx="3154846" cy="10200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國立臺灣大學- 維基百科，自由的百科全書">
            <a:extLst>
              <a:ext uri="{FF2B5EF4-FFF2-40B4-BE49-F238E27FC236}">
                <a16:creationId xmlns:a16="http://schemas.microsoft.com/office/drawing/2014/main" id="{D385A948-B904-4826-A931-A20F15E1C2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4486" y="440305"/>
            <a:ext cx="891854" cy="891854"/>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群組 22">
            <a:extLst>
              <a:ext uri="{FF2B5EF4-FFF2-40B4-BE49-F238E27FC236}">
                <a16:creationId xmlns:a16="http://schemas.microsoft.com/office/drawing/2014/main" id="{6529447A-AC77-4A89-B146-BDBC4FB5141E}"/>
              </a:ext>
            </a:extLst>
          </p:cNvPr>
          <p:cNvGrpSpPr/>
          <p:nvPr/>
        </p:nvGrpSpPr>
        <p:grpSpPr>
          <a:xfrm>
            <a:off x="5344852" y="3306287"/>
            <a:ext cx="8112390" cy="650695"/>
            <a:chOff x="2003952" y="6246171"/>
            <a:chExt cx="8112390" cy="650695"/>
          </a:xfrm>
        </p:grpSpPr>
        <p:sp>
          <p:nvSpPr>
            <p:cNvPr id="26" name="椭圆 11">
              <a:extLst>
                <a:ext uri="{FF2B5EF4-FFF2-40B4-BE49-F238E27FC236}">
                  <a16:creationId xmlns:a16="http://schemas.microsoft.com/office/drawing/2014/main" id="{64EB9826-80EF-4363-921B-1833E602FBF8}"/>
                </a:ext>
              </a:extLst>
            </p:cNvPr>
            <p:cNvSpPr/>
            <p:nvPr/>
          </p:nvSpPr>
          <p:spPr>
            <a:xfrm>
              <a:off x="2003952" y="6246171"/>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5</a:t>
              </a:r>
              <a:endParaRPr lang="zh-CN" altLang="en-US" sz="16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文本框 12">
              <a:extLst>
                <a:ext uri="{FF2B5EF4-FFF2-40B4-BE49-F238E27FC236}">
                  <a16:creationId xmlns:a16="http://schemas.microsoft.com/office/drawing/2014/main" id="{B3880D0C-E8C3-4107-B9D9-1A03728D37B5}"/>
                </a:ext>
              </a:extLst>
            </p:cNvPr>
            <p:cNvSpPr txBox="1"/>
            <p:nvPr/>
          </p:nvSpPr>
          <p:spPr>
            <a:xfrm>
              <a:off x="2798038" y="6250535"/>
              <a:ext cx="7318304" cy="646331"/>
            </a:xfrm>
            <a:prstGeom prst="rect">
              <a:avLst/>
            </a:prstGeom>
            <a:noFill/>
          </p:spPr>
          <p:txBody>
            <a:bodyPr wrap="square" rtlCol="0">
              <a:spAutoFit/>
            </a:bodyPr>
            <a:lstStyle/>
            <a:p>
              <a:pPr algn="just"/>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Experimental Results</a:t>
              </a:r>
            </a:p>
          </p:txBody>
        </p:sp>
      </p:grpSp>
      <p:grpSp>
        <p:nvGrpSpPr>
          <p:cNvPr id="28" name="群組 27">
            <a:extLst>
              <a:ext uri="{FF2B5EF4-FFF2-40B4-BE49-F238E27FC236}">
                <a16:creationId xmlns:a16="http://schemas.microsoft.com/office/drawing/2014/main" id="{1246096A-6773-445D-93FE-2311C86172DB}"/>
              </a:ext>
            </a:extLst>
          </p:cNvPr>
          <p:cNvGrpSpPr/>
          <p:nvPr/>
        </p:nvGrpSpPr>
        <p:grpSpPr>
          <a:xfrm>
            <a:off x="5344852" y="4647030"/>
            <a:ext cx="8112390" cy="650695"/>
            <a:chOff x="2003952" y="6246171"/>
            <a:chExt cx="8112390" cy="650695"/>
          </a:xfrm>
        </p:grpSpPr>
        <p:sp>
          <p:nvSpPr>
            <p:cNvPr id="29" name="椭圆 11">
              <a:extLst>
                <a:ext uri="{FF2B5EF4-FFF2-40B4-BE49-F238E27FC236}">
                  <a16:creationId xmlns:a16="http://schemas.microsoft.com/office/drawing/2014/main" id="{166F672B-E194-4D8D-9F91-DFF67F735E0B}"/>
                </a:ext>
              </a:extLst>
            </p:cNvPr>
            <p:cNvSpPr/>
            <p:nvPr/>
          </p:nvSpPr>
          <p:spPr>
            <a:xfrm>
              <a:off x="2003952" y="6246171"/>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6</a:t>
              </a:r>
              <a:endParaRPr lang="zh-CN" altLang="en-US" sz="16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文本框 12">
              <a:extLst>
                <a:ext uri="{FF2B5EF4-FFF2-40B4-BE49-F238E27FC236}">
                  <a16:creationId xmlns:a16="http://schemas.microsoft.com/office/drawing/2014/main" id="{497B8A60-6D50-42A5-B06B-DED33C65CC34}"/>
                </a:ext>
              </a:extLst>
            </p:cNvPr>
            <p:cNvSpPr txBox="1"/>
            <p:nvPr/>
          </p:nvSpPr>
          <p:spPr>
            <a:xfrm>
              <a:off x="2798038" y="6250535"/>
              <a:ext cx="7318304" cy="646331"/>
            </a:xfrm>
            <a:prstGeom prst="rect">
              <a:avLst/>
            </a:prstGeom>
            <a:noFill/>
          </p:spPr>
          <p:txBody>
            <a:bodyPr wrap="square" rtlCol="0">
              <a:spAutoFit/>
            </a:bodyPr>
            <a:lstStyle/>
            <a:p>
              <a:pPr algn="just"/>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Conclusion and Future Work</a:t>
              </a:r>
            </a:p>
          </p:txBody>
        </p:sp>
      </p:grpSp>
    </p:spTree>
    <p:extLst>
      <p:ext uri="{BB962C8B-B14F-4D97-AF65-F5344CB8AC3E}">
        <p14:creationId xmlns:p14="http://schemas.microsoft.com/office/powerpoint/2010/main" val="1655534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20</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Methodology (1/3)</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LiRecognition Overview</a:t>
            </a:r>
          </a:p>
        </p:txBody>
      </p:sp>
      <p:sp>
        <p:nvSpPr>
          <p:cNvPr id="25" name="文字方塊 24">
            <a:extLst>
              <a:ext uri="{FF2B5EF4-FFF2-40B4-BE49-F238E27FC236}">
                <a16:creationId xmlns:a16="http://schemas.microsoft.com/office/drawing/2014/main" id="{837BE448-3A10-42AF-924A-8207E03461E1}"/>
              </a:ext>
            </a:extLst>
          </p:cNvPr>
          <p:cNvSpPr txBox="1"/>
          <p:nvPr/>
        </p:nvSpPr>
        <p:spPr>
          <a:xfrm>
            <a:off x="9528048" y="577347"/>
            <a:ext cx="2610209"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LoRA: Low-Rank Adaptation </a:t>
            </a:r>
            <a:endParaRPr lang="zh-TW" altLang="en-US" sz="1600"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C95B5360-6854-4EE9-A4F7-83A75A856E9C}"/>
              </a:ext>
            </a:extLst>
          </p:cNvPr>
          <p:cNvPicPr>
            <a:picLocks noChangeAspect="1"/>
          </p:cNvPicPr>
          <p:nvPr/>
        </p:nvPicPr>
        <p:blipFill>
          <a:blip r:embed="rId3"/>
          <a:stretch>
            <a:fillRect/>
          </a:stretch>
        </p:blipFill>
        <p:spPr>
          <a:xfrm>
            <a:off x="1412239" y="2012745"/>
            <a:ext cx="9367522" cy="4364318"/>
          </a:xfrm>
          <a:prstGeom prst="rect">
            <a:avLst/>
          </a:prstGeom>
        </p:spPr>
      </p:pic>
    </p:spTree>
    <p:extLst>
      <p:ext uri="{BB962C8B-B14F-4D97-AF65-F5344CB8AC3E}">
        <p14:creationId xmlns:p14="http://schemas.microsoft.com/office/powerpoint/2010/main" val="277199565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21</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Methodology (2/3)</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954107"/>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Synthetic Data Generation - </a:t>
            </a:r>
            <a:r>
              <a:rPr lang="en-US" altLang="zh-TW" sz="2000" kern="100" dirty="0">
                <a:solidFill>
                  <a:srgbClr val="1C4885"/>
                </a:solidFill>
                <a:latin typeface="Times New Roman" panose="02020603050405020304" pitchFamily="18" charset="0"/>
                <a:ea typeface="標楷體" panose="03000509000000000000" pitchFamily="65" charset="-120"/>
              </a:rPr>
              <a:t>Integration of LoRA into SD Model in LiRecognition</a:t>
            </a:r>
            <a:endParaRPr lang="zh-TW" altLang="en-US" sz="2800" dirty="0">
              <a:solidFill>
                <a:srgbClr val="1C4885"/>
              </a:solidFill>
            </a:endParaRPr>
          </a:p>
          <a:p>
            <a:pPr marL="457200" indent="-457200">
              <a:buFont typeface="Wingdings" panose="05000000000000000000" pitchFamily="2" charset="2"/>
              <a:buChar char="u"/>
            </a:pPr>
            <a:endPar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方塊 3">
            <a:extLst>
              <a:ext uri="{FF2B5EF4-FFF2-40B4-BE49-F238E27FC236}">
                <a16:creationId xmlns:a16="http://schemas.microsoft.com/office/drawing/2014/main" id="{193822E3-5784-4921-A854-0FE8C9BABFE2}"/>
              </a:ext>
            </a:extLst>
          </p:cNvPr>
          <p:cNvSpPr txBox="1"/>
          <p:nvPr/>
        </p:nvSpPr>
        <p:spPr>
          <a:xfrm>
            <a:off x="6916425" y="-2506"/>
            <a:ext cx="3639958" cy="830997"/>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Q: Query / K: Key / V: Value</a:t>
            </a:r>
          </a:p>
          <a:p>
            <a:r>
              <a:rPr lang="en-US" altLang="zh-TW" sz="1600" dirty="0">
                <a:latin typeface="Times New Roman" panose="02020603050405020304" pitchFamily="18" charset="0"/>
                <a:cs typeface="Times New Roman" panose="02020603050405020304" pitchFamily="18" charset="0"/>
              </a:rPr>
              <a:t>LoRA: Low-Rank Adaptation</a:t>
            </a:r>
          </a:p>
          <a:p>
            <a:r>
              <a:rPr lang="en-US" altLang="zh-TW" sz="1600" kern="100" dirty="0">
                <a:latin typeface="Times New Roman" panose="02020603050405020304" pitchFamily="18" charset="0"/>
                <a:ea typeface="標楷體" panose="03000509000000000000" pitchFamily="65" charset="-120"/>
              </a:rPr>
              <a:t>SD: </a:t>
            </a:r>
            <a:r>
              <a:rPr lang="en-US" altLang="zh-TW" sz="1600" dirty="0">
                <a:latin typeface="Times New Roman" panose="02020603050405020304" pitchFamily="18" charset="0"/>
                <a:cs typeface="Times New Roman" panose="02020603050405020304" pitchFamily="18" charset="0"/>
              </a:rPr>
              <a:t> Stable Diffusion</a:t>
            </a:r>
            <a:endParaRPr lang="zh-TW" altLang="en-US" sz="1600"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CC72284A-BE44-4ED7-BE3C-ED9CB937BA4E}"/>
              </a:ext>
            </a:extLst>
          </p:cNvPr>
          <p:cNvPicPr>
            <a:picLocks noChangeAspect="1"/>
          </p:cNvPicPr>
          <p:nvPr/>
        </p:nvPicPr>
        <p:blipFill>
          <a:blip r:embed="rId3"/>
          <a:stretch>
            <a:fillRect/>
          </a:stretch>
        </p:blipFill>
        <p:spPr>
          <a:xfrm>
            <a:off x="2734982" y="1581697"/>
            <a:ext cx="6722036" cy="5276303"/>
          </a:xfrm>
          <a:prstGeom prst="rect">
            <a:avLst/>
          </a:prstGeom>
        </p:spPr>
      </p:pic>
    </p:spTree>
    <p:extLst>
      <p:ext uri="{BB962C8B-B14F-4D97-AF65-F5344CB8AC3E}">
        <p14:creationId xmlns:p14="http://schemas.microsoft.com/office/powerpoint/2010/main" val="357665315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22</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Methodology (3/3)</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方塊 3">
            <a:extLst>
              <a:ext uri="{FF2B5EF4-FFF2-40B4-BE49-F238E27FC236}">
                <a16:creationId xmlns:a16="http://schemas.microsoft.com/office/drawing/2014/main" id="{930F45AD-4075-40E6-BB88-E8EEDF1798C5}"/>
              </a:ext>
            </a:extLst>
          </p:cNvPr>
          <p:cNvSpPr txBox="1"/>
          <p:nvPr/>
        </p:nvSpPr>
        <p:spPr>
          <a:xfrm>
            <a:off x="6337006" y="63501"/>
            <a:ext cx="5801252" cy="1077218"/>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Conv: Convolution</a:t>
            </a:r>
          </a:p>
          <a:p>
            <a:r>
              <a:rPr lang="en-US" altLang="zh-TW" sz="1600" dirty="0">
                <a:latin typeface="Times New Roman" panose="02020603050405020304" pitchFamily="18" charset="0"/>
                <a:cs typeface="Times New Roman" panose="02020603050405020304" pitchFamily="18" charset="0"/>
              </a:rPr>
              <a:t>BN: Batch Normalization</a:t>
            </a:r>
          </a:p>
          <a:p>
            <a:r>
              <a:rPr lang="en-US" altLang="zh-TW" sz="1600" dirty="0">
                <a:latin typeface="Times New Roman" panose="02020603050405020304" pitchFamily="18" charset="0"/>
                <a:cs typeface="Times New Roman" panose="02020603050405020304" pitchFamily="18" charset="0"/>
              </a:rPr>
              <a:t>ELAN: Extended efficient Layer Aggregation Networks</a:t>
            </a:r>
          </a:p>
          <a:p>
            <a:r>
              <a:rPr lang="en-US" altLang="zh-TW" sz="1600" dirty="0">
                <a:latin typeface="Times New Roman" panose="02020603050405020304" pitchFamily="18" charset="0"/>
                <a:cs typeface="Times New Roman" panose="02020603050405020304" pitchFamily="18" charset="0"/>
              </a:rPr>
              <a:t>SPPCSPC: Spatial Pyramid Pooling Cross Stage Partial Convolution</a:t>
            </a:r>
            <a:endParaRPr lang="zh-TW" altLang="en-US" sz="1600"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59CE0531-5EE6-4E7B-9E8C-4B741B7A1386}"/>
              </a:ext>
            </a:extLst>
          </p:cNvPr>
          <p:cNvPicPr>
            <a:picLocks noChangeAspect="1"/>
          </p:cNvPicPr>
          <p:nvPr/>
        </p:nvPicPr>
        <p:blipFill>
          <a:blip r:embed="rId3"/>
          <a:stretch>
            <a:fillRect/>
          </a:stretch>
        </p:blipFill>
        <p:spPr>
          <a:xfrm>
            <a:off x="1947359" y="1674718"/>
            <a:ext cx="8297282" cy="3756942"/>
          </a:xfrm>
          <a:prstGeom prst="rect">
            <a:avLst/>
          </a:prstGeom>
        </p:spPr>
      </p:pic>
      <p:pic>
        <p:nvPicPr>
          <p:cNvPr id="11" name="圖片 10">
            <a:extLst>
              <a:ext uri="{FF2B5EF4-FFF2-40B4-BE49-F238E27FC236}">
                <a16:creationId xmlns:a16="http://schemas.microsoft.com/office/drawing/2014/main" id="{42BEEF36-46B7-4A84-B507-BED1E412D926}"/>
              </a:ext>
            </a:extLst>
          </p:cNvPr>
          <p:cNvPicPr>
            <a:picLocks noChangeAspect="1"/>
          </p:cNvPicPr>
          <p:nvPr/>
        </p:nvPicPr>
        <p:blipFill>
          <a:blip r:embed="rId4"/>
          <a:stretch>
            <a:fillRect/>
          </a:stretch>
        </p:blipFill>
        <p:spPr>
          <a:xfrm>
            <a:off x="219398" y="5562419"/>
            <a:ext cx="6557484" cy="1263682"/>
          </a:xfrm>
          <a:prstGeom prst="rect">
            <a:avLst/>
          </a:prstGeom>
        </p:spPr>
      </p:pic>
      <p:pic>
        <p:nvPicPr>
          <p:cNvPr id="12" name="圖片 11">
            <a:extLst>
              <a:ext uri="{FF2B5EF4-FFF2-40B4-BE49-F238E27FC236}">
                <a16:creationId xmlns:a16="http://schemas.microsoft.com/office/drawing/2014/main" id="{09D19FB2-F87B-475C-AD53-18E3165F65D3}"/>
              </a:ext>
            </a:extLst>
          </p:cNvPr>
          <p:cNvPicPr>
            <a:picLocks noChangeAspect="1"/>
          </p:cNvPicPr>
          <p:nvPr/>
        </p:nvPicPr>
        <p:blipFill>
          <a:blip r:embed="rId5"/>
          <a:stretch>
            <a:fillRect/>
          </a:stretch>
        </p:blipFill>
        <p:spPr>
          <a:xfrm>
            <a:off x="8003356" y="5489869"/>
            <a:ext cx="2783402" cy="335500"/>
          </a:xfrm>
          <a:prstGeom prst="rect">
            <a:avLst/>
          </a:prstGeom>
        </p:spPr>
      </p:pic>
      <p:pic>
        <p:nvPicPr>
          <p:cNvPr id="13" name="圖片 12">
            <a:extLst>
              <a:ext uri="{FF2B5EF4-FFF2-40B4-BE49-F238E27FC236}">
                <a16:creationId xmlns:a16="http://schemas.microsoft.com/office/drawing/2014/main" id="{744982CF-4616-4638-984A-CA0DC60EC306}"/>
              </a:ext>
            </a:extLst>
          </p:cNvPr>
          <p:cNvPicPr>
            <a:picLocks noChangeAspect="1"/>
          </p:cNvPicPr>
          <p:nvPr/>
        </p:nvPicPr>
        <p:blipFill>
          <a:blip r:embed="rId6"/>
          <a:stretch>
            <a:fillRect/>
          </a:stretch>
        </p:blipFill>
        <p:spPr>
          <a:xfrm>
            <a:off x="7008459" y="5895375"/>
            <a:ext cx="4464072" cy="899124"/>
          </a:xfrm>
          <a:prstGeom prst="rect">
            <a:avLst/>
          </a:prstGeom>
        </p:spPr>
      </p:pic>
      <p:sp>
        <p:nvSpPr>
          <p:cNvPr id="14" name="文本框 11">
            <a:extLst>
              <a:ext uri="{FF2B5EF4-FFF2-40B4-BE49-F238E27FC236}">
                <a16:creationId xmlns:a16="http://schemas.microsoft.com/office/drawing/2014/main" id="{B55DA5A2-74BF-4928-ACCA-1EA21BD997B6}"/>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Pet Behavior LiRecognition - </a:t>
            </a:r>
            <a:r>
              <a:rPr lang="en-US" altLang="zh-TW" sz="2000" kern="100" dirty="0">
                <a:solidFill>
                  <a:srgbClr val="1C4885"/>
                </a:solidFill>
                <a:latin typeface="Times New Roman" panose="02020603050405020304" pitchFamily="18" charset="0"/>
                <a:ea typeface="標楷體" panose="03000509000000000000" pitchFamily="65" charset="-120"/>
              </a:rPr>
              <a:t>YOLOv7-tiny model architecture</a:t>
            </a:r>
            <a:endParaRPr lang="zh-TW" altLang="en-US" sz="2800" dirty="0">
              <a:solidFill>
                <a:srgbClr val="1C4885"/>
              </a:solidFill>
            </a:endParaRPr>
          </a:p>
        </p:txBody>
      </p:sp>
    </p:spTree>
    <p:extLst>
      <p:ext uri="{BB962C8B-B14F-4D97-AF65-F5344CB8AC3E}">
        <p14:creationId xmlns:p14="http://schemas.microsoft.com/office/powerpoint/2010/main" val="357110019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8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5</a:t>
            </a:r>
          </a:p>
        </p:txBody>
      </p:sp>
      <p:sp>
        <p:nvSpPr>
          <p:cNvPr id="8" name="文本框 7"/>
          <p:cNvSpPr txBox="1"/>
          <p:nvPr/>
        </p:nvSpPr>
        <p:spPr>
          <a:xfrm>
            <a:off x="4410507" y="2659559"/>
            <a:ext cx="5760360" cy="769441"/>
          </a:xfrm>
          <a:prstGeom prst="rect">
            <a:avLst/>
          </a:prstGeom>
          <a:noFill/>
        </p:spPr>
        <p:txBody>
          <a:bodyPr wrap="square" rtlCol="0">
            <a:spAutoFit/>
          </a:bodyPr>
          <a:lstStyle/>
          <a:p>
            <a:pPr algn="dist"/>
            <a:r>
              <a:rPr lang="en-US" altLang="zh-TW" sz="44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Experimental Results</a:t>
            </a:r>
          </a:p>
        </p:txBody>
      </p:sp>
      <p:cxnSp>
        <p:nvCxnSpPr>
          <p:cNvPr id="9" name="直接连接符 8"/>
          <p:cNvCxnSpPr/>
          <p:nvPr/>
        </p:nvCxnSpPr>
        <p:spPr>
          <a:xfrm>
            <a:off x="4410867" y="3667747"/>
            <a:ext cx="576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工研院材料與化工研究所">
            <a:extLst>
              <a:ext uri="{FF2B5EF4-FFF2-40B4-BE49-F238E27FC236}">
                <a16:creationId xmlns:a16="http://schemas.microsoft.com/office/drawing/2014/main" id="{54CB70DB-2046-42DD-8684-DE3AE01AC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323" y="376198"/>
            <a:ext cx="3154846" cy="1020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國立臺灣大學- 維基百科，自由的百科全書">
            <a:extLst>
              <a:ext uri="{FF2B5EF4-FFF2-40B4-BE49-F238E27FC236}">
                <a16:creationId xmlns:a16="http://schemas.microsoft.com/office/drawing/2014/main" id="{BE65BEAD-3922-4531-819E-BED10D823B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4486" y="440305"/>
            <a:ext cx="891854" cy="89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360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24</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Experimental Results (1/11)</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Evaluation Metric</a:t>
            </a: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F887A99F-F59B-42AF-8338-6A469B48737A}"/>
                  </a:ext>
                </a:extLst>
              </p:cNvPr>
              <p:cNvSpPr txBox="1"/>
              <p:nvPr/>
            </p:nvSpPr>
            <p:spPr>
              <a:xfrm>
                <a:off x="0" y="2177935"/>
                <a:ext cx="3227599" cy="61549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zh-TW" altLang="en-US" smtClean="0">
                          <a:latin typeface="Cambria Math" panose="02040503050406030204" pitchFamily="18" charset="0"/>
                        </a:rPr>
                        <m:t>P</m:t>
                      </m:r>
                      <m:r>
                        <m:rPr>
                          <m:sty m:val="p"/>
                        </m:rPr>
                        <a:rPr lang="zh-TW" altLang="en-US" i="0">
                          <a:latin typeface="Cambria Math" panose="02040503050406030204" pitchFamily="18" charset="0"/>
                        </a:rPr>
                        <m:t>recision</m:t>
                      </m:r>
                      <m:r>
                        <a:rPr lang="zh-TW" altLang="en-US" i="0">
                          <a:latin typeface="Cambria Math" panose="02040503050406030204" pitchFamily="18" charset="0"/>
                        </a:rPr>
                        <m:t> = </m:t>
                      </m:r>
                      <m:f>
                        <m:fPr>
                          <m:ctrlPr>
                            <a:rPr lang="zh-TW" altLang="en-US" i="1">
                              <a:solidFill>
                                <a:srgbClr val="836967"/>
                              </a:solidFill>
                              <a:latin typeface="Cambria Math" panose="02040503050406030204" pitchFamily="18" charset="0"/>
                            </a:rPr>
                          </m:ctrlPr>
                        </m:fPr>
                        <m:num>
                          <m:r>
                            <a:rPr lang="zh-TW" altLang="en-US" i="1">
                              <a:latin typeface="Cambria Math" panose="02040503050406030204" pitchFamily="18" charset="0"/>
                            </a:rPr>
                            <m:t>𝑇𝑃</m:t>
                          </m:r>
                        </m:num>
                        <m:den>
                          <m:r>
                            <a:rPr lang="zh-TW" altLang="en-US" i="1">
                              <a:latin typeface="Cambria Math" panose="02040503050406030204" pitchFamily="18" charset="0"/>
                            </a:rPr>
                            <m:t>𝑇𝑃</m:t>
                          </m:r>
                          <m:r>
                            <a:rPr lang="zh-TW" altLang="en-US" i="0">
                              <a:latin typeface="Cambria Math" panose="02040503050406030204" pitchFamily="18" charset="0"/>
                            </a:rPr>
                            <m:t>+</m:t>
                          </m:r>
                          <m:r>
                            <a:rPr lang="zh-TW" altLang="en-US" i="1">
                              <a:latin typeface="Cambria Math" panose="02040503050406030204" pitchFamily="18" charset="0"/>
                            </a:rPr>
                            <m:t>𝐹𝑃</m:t>
                          </m:r>
                        </m:den>
                      </m:f>
                    </m:oMath>
                  </m:oMathPara>
                </a14:m>
                <a:endParaRPr lang="zh-TW" altLang="en-US" dirty="0"/>
              </a:p>
            </p:txBody>
          </p:sp>
        </mc:Choice>
        <mc:Fallback xmlns="">
          <p:sp>
            <p:nvSpPr>
              <p:cNvPr id="6" name="文字方塊 5">
                <a:extLst>
                  <a:ext uri="{FF2B5EF4-FFF2-40B4-BE49-F238E27FC236}">
                    <a16:creationId xmlns:a16="http://schemas.microsoft.com/office/drawing/2014/main" id="{F887A99F-F59B-42AF-8338-6A469B48737A}"/>
                  </a:ext>
                </a:extLst>
              </p:cNvPr>
              <p:cNvSpPr txBox="1">
                <a:spLocks noRot="1" noChangeAspect="1" noMove="1" noResize="1" noEditPoints="1" noAdjustHandles="1" noChangeArrowheads="1" noChangeShapeType="1" noTextEdit="1"/>
              </p:cNvSpPr>
              <p:nvPr/>
            </p:nvSpPr>
            <p:spPr>
              <a:xfrm>
                <a:off x="0" y="2177935"/>
                <a:ext cx="3227599" cy="61549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E09B2495-F2B9-44B1-8E4D-DC30D5F9AB75}"/>
                  </a:ext>
                </a:extLst>
              </p:cNvPr>
              <p:cNvSpPr txBox="1"/>
              <p:nvPr/>
            </p:nvSpPr>
            <p:spPr>
              <a:xfrm>
                <a:off x="0" y="3182070"/>
                <a:ext cx="3227599" cy="61549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zh-TW" altLang="en-US" smtClean="0">
                          <a:latin typeface="Cambria Math" panose="02040503050406030204" pitchFamily="18" charset="0"/>
                        </a:rPr>
                        <m:t>R</m:t>
                      </m:r>
                      <m:r>
                        <m:rPr>
                          <m:sty m:val="p"/>
                        </m:rPr>
                        <a:rPr lang="zh-TW" altLang="en-US" i="0">
                          <a:latin typeface="Cambria Math" panose="02040503050406030204" pitchFamily="18" charset="0"/>
                        </a:rPr>
                        <m:t>ecall</m:t>
                      </m:r>
                      <m:r>
                        <a:rPr lang="zh-TW" altLang="en-US" i="0">
                          <a:latin typeface="Cambria Math" panose="02040503050406030204" pitchFamily="18" charset="0"/>
                        </a:rPr>
                        <m:t>= </m:t>
                      </m:r>
                      <m:f>
                        <m:fPr>
                          <m:ctrlPr>
                            <a:rPr lang="zh-TW" altLang="en-US" i="1">
                              <a:solidFill>
                                <a:srgbClr val="836967"/>
                              </a:solidFill>
                              <a:latin typeface="Cambria Math" panose="02040503050406030204" pitchFamily="18" charset="0"/>
                            </a:rPr>
                          </m:ctrlPr>
                        </m:fPr>
                        <m:num>
                          <m:r>
                            <a:rPr lang="zh-TW" altLang="en-US" i="1">
                              <a:latin typeface="Cambria Math" panose="02040503050406030204" pitchFamily="18" charset="0"/>
                            </a:rPr>
                            <m:t>𝑇𝑃</m:t>
                          </m:r>
                        </m:num>
                        <m:den>
                          <m:r>
                            <a:rPr lang="zh-TW" altLang="en-US" i="1">
                              <a:latin typeface="Cambria Math" panose="02040503050406030204" pitchFamily="18" charset="0"/>
                            </a:rPr>
                            <m:t>𝑇𝑃</m:t>
                          </m:r>
                          <m:r>
                            <a:rPr lang="zh-TW" altLang="en-US" i="0">
                              <a:latin typeface="Cambria Math" panose="02040503050406030204" pitchFamily="18" charset="0"/>
                            </a:rPr>
                            <m:t>+</m:t>
                          </m:r>
                          <m:r>
                            <a:rPr lang="zh-TW" altLang="en-US" i="1">
                              <a:latin typeface="Cambria Math" panose="02040503050406030204" pitchFamily="18" charset="0"/>
                            </a:rPr>
                            <m:t>𝐹𝑁</m:t>
                          </m:r>
                        </m:den>
                      </m:f>
                    </m:oMath>
                  </m:oMathPara>
                </a14:m>
                <a:endParaRPr lang="zh-TW" altLang="en-US" dirty="0"/>
              </a:p>
            </p:txBody>
          </p:sp>
        </mc:Choice>
        <mc:Fallback xmlns="">
          <p:sp>
            <p:nvSpPr>
              <p:cNvPr id="8" name="文字方塊 7">
                <a:extLst>
                  <a:ext uri="{FF2B5EF4-FFF2-40B4-BE49-F238E27FC236}">
                    <a16:creationId xmlns:a16="http://schemas.microsoft.com/office/drawing/2014/main" id="{E09B2495-F2B9-44B1-8E4D-DC30D5F9AB75}"/>
                  </a:ext>
                </a:extLst>
              </p:cNvPr>
              <p:cNvSpPr txBox="1">
                <a:spLocks noRot="1" noChangeAspect="1" noMove="1" noResize="1" noEditPoints="1" noAdjustHandles="1" noChangeArrowheads="1" noChangeShapeType="1" noTextEdit="1"/>
              </p:cNvSpPr>
              <p:nvPr/>
            </p:nvSpPr>
            <p:spPr>
              <a:xfrm>
                <a:off x="0" y="3182070"/>
                <a:ext cx="3227599" cy="61549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1C40E336-7C4F-44D8-8BB5-5D3B2610B23F}"/>
                  </a:ext>
                </a:extLst>
              </p:cNvPr>
              <p:cNvSpPr txBox="1"/>
              <p:nvPr/>
            </p:nvSpPr>
            <p:spPr>
              <a:xfrm>
                <a:off x="-1" y="4186205"/>
                <a:ext cx="3227601" cy="66749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TW" sz="1800" i="1" kern="100" smtClean="0">
                          <a:effectLst/>
                          <a:latin typeface="Cambria Math" panose="02040503050406030204" pitchFamily="18" charset="0"/>
                          <a:ea typeface="標楷體" panose="03000509000000000000" pitchFamily="65" charset="-120"/>
                          <a:cs typeface="Times New Roman" panose="02020603050405020304" pitchFamily="18" charset="0"/>
                        </a:rPr>
                        <m:t>𝐼</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𝑜</m:t>
                      </m:r>
                      <m:r>
                        <a:rPr lang="en-US" altLang="zh-TW" sz="1800" i="1" kern="100" smtClean="0">
                          <a:effectLst/>
                          <a:latin typeface="Cambria Math" panose="02040503050406030204" pitchFamily="18" charset="0"/>
                          <a:ea typeface="標楷體" panose="03000509000000000000" pitchFamily="65" charset="-120"/>
                          <a:cs typeface="Times New Roman" panose="02020603050405020304" pitchFamily="18" charset="0"/>
                        </a:rPr>
                        <m:t>𝑈</m:t>
                      </m:r>
                      <m:r>
                        <a:rPr lang="en-US" altLang="zh-TW" sz="1800" i="1" kern="100" smtClean="0">
                          <a:effectLst/>
                          <a:latin typeface="Cambria Math" panose="02040503050406030204" pitchFamily="18" charset="0"/>
                          <a:ea typeface="標楷體" panose="03000509000000000000" pitchFamily="65" charset="-120"/>
                          <a:cs typeface="Times New Roman" panose="02020603050405020304" pitchFamily="18" charset="0"/>
                        </a:rPr>
                        <m:t>= </m:t>
                      </m:r>
                      <m:f>
                        <m:fPr>
                          <m:ctrlPr>
                            <a:rPr lang="zh-TW" altLang="zh-TW" i="1">
                              <a:effectLst/>
                              <a:latin typeface="Cambria Math" panose="02040503050406030204" pitchFamily="18" charset="0"/>
                              <a:ea typeface="Cambria Math" panose="02040503050406030204" pitchFamily="18" charset="0"/>
                            </a:rPr>
                          </m:ctrlPr>
                        </m:fPr>
                        <m:num>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𝐴𝑟𝑒𝑎</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𝑜𝑓</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𝐼𝑛𝑡𝑒𝑟𝑠𝑒𝑐𝑡𝑖𝑜𝑛</m:t>
                          </m:r>
                        </m:num>
                        <m:den>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𝐴𝑟𝑒𝑎</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𝑜𝑓</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𝑈𝑛𝑖𝑜𝑛</m:t>
                          </m:r>
                        </m:den>
                      </m:f>
                    </m:oMath>
                  </m:oMathPara>
                </a14:m>
                <a:endParaRPr lang="zh-TW" altLang="en-US" dirty="0"/>
              </a:p>
            </p:txBody>
          </p:sp>
        </mc:Choice>
        <mc:Fallback xmlns="">
          <p:sp>
            <p:nvSpPr>
              <p:cNvPr id="9" name="文字方塊 8">
                <a:extLst>
                  <a:ext uri="{FF2B5EF4-FFF2-40B4-BE49-F238E27FC236}">
                    <a16:creationId xmlns:a16="http://schemas.microsoft.com/office/drawing/2014/main" id="{1C40E336-7C4F-44D8-8BB5-5D3B2610B23F}"/>
                  </a:ext>
                </a:extLst>
              </p:cNvPr>
              <p:cNvSpPr txBox="1">
                <a:spLocks noRot="1" noChangeAspect="1" noMove="1" noResize="1" noEditPoints="1" noAdjustHandles="1" noChangeArrowheads="1" noChangeShapeType="1" noTextEdit="1"/>
              </p:cNvSpPr>
              <p:nvPr/>
            </p:nvSpPr>
            <p:spPr>
              <a:xfrm>
                <a:off x="-1" y="4186205"/>
                <a:ext cx="3227601" cy="667490"/>
              </a:xfrm>
              <a:prstGeom prst="rect">
                <a:avLst/>
              </a:prstGeom>
              <a:blipFill>
                <a:blip r:embed="rId5"/>
                <a:stretch>
                  <a:fillRect/>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080187BB-4ED8-4E03-A892-056BA4EA4B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8661" y="2039428"/>
            <a:ext cx="4744156" cy="3457605"/>
          </a:xfrm>
          <a:prstGeom prst="rect">
            <a:avLst/>
          </a:prstGeom>
        </p:spPr>
      </p:pic>
      <p:pic>
        <p:nvPicPr>
          <p:cNvPr id="7" name="圖片 6">
            <a:extLst>
              <a:ext uri="{FF2B5EF4-FFF2-40B4-BE49-F238E27FC236}">
                <a16:creationId xmlns:a16="http://schemas.microsoft.com/office/drawing/2014/main" id="{7F5E499C-7769-4951-8B21-4D261D009F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669" r="7967"/>
          <a:stretch/>
        </p:blipFill>
        <p:spPr>
          <a:xfrm>
            <a:off x="7848045" y="1911386"/>
            <a:ext cx="4343955" cy="3772348"/>
          </a:xfrm>
          <a:prstGeom prst="rect">
            <a:avLst/>
          </a:prstGeom>
        </p:spPr>
      </p:pic>
    </p:spTree>
    <p:extLst>
      <p:ext uri="{BB962C8B-B14F-4D97-AF65-F5344CB8AC3E}">
        <p14:creationId xmlns:p14="http://schemas.microsoft.com/office/powerpoint/2010/main" val="240060888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25</a:t>
            </a:fld>
            <a:endParaRPr lang="zh-TW" dirty="0"/>
          </a:p>
        </p:txBody>
      </p:sp>
      <p:pic>
        <p:nvPicPr>
          <p:cNvPr id="7" name="圖片 6">
            <a:extLst>
              <a:ext uri="{FF2B5EF4-FFF2-40B4-BE49-F238E27FC236}">
                <a16:creationId xmlns:a16="http://schemas.microsoft.com/office/drawing/2014/main" id="{7F5E499C-7769-4951-8B21-4D261D009F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69" r="7967"/>
          <a:stretch/>
        </p:blipFill>
        <p:spPr>
          <a:xfrm>
            <a:off x="1991127" y="0"/>
            <a:ext cx="7897039" cy="6857894"/>
          </a:xfrm>
          <a:prstGeom prst="rect">
            <a:avLst/>
          </a:prstGeom>
        </p:spPr>
      </p:pic>
    </p:spTree>
    <p:extLst>
      <p:ext uri="{BB962C8B-B14F-4D97-AF65-F5344CB8AC3E}">
        <p14:creationId xmlns:p14="http://schemas.microsoft.com/office/powerpoint/2010/main" val="242410346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Experimental Results (2/11)</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Evaluation Metric</a:t>
            </a:r>
          </a:p>
        </p:txBody>
      </p:sp>
      <p:pic>
        <p:nvPicPr>
          <p:cNvPr id="13" name="圖片 12">
            <a:extLst>
              <a:ext uri="{FF2B5EF4-FFF2-40B4-BE49-F238E27FC236}">
                <a16:creationId xmlns:a16="http://schemas.microsoft.com/office/drawing/2014/main" id="{2B6FCEE1-0A46-4CC8-95E3-9AEC1394E6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43" y="1666797"/>
            <a:ext cx="5830949" cy="3887298"/>
          </a:xfrm>
          <a:prstGeom prst="rect">
            <a:avLst/>
          </a:prstGeom>
          <a:effectLst>
            <a:outerShdw blurRad="63500" sx="102000" sy="102000" algn="ctr" rotWithShape="0">
              <a:prstClr val="black">
                <a:alpha val="40000"/>
              </a:prstClr>
            </a:outerShdw>
          </a:effectLst>
        </p:spPr>
      </p:pic>
      <p:pic>
        <p:nvPicPr>
          <p:cNvPr id="15" name="圖片 14">
            <a:extLst>
              <a:ext uri="{FF2B5EF4-FFF2-40B4-BE49-F238E27FC236}">
                <a16:creationId xmlns:a16="http://schemas.microsoft.com/office/drawing/2014/main" id="{927AD5A0-157D-4810-9ABE-C9798730E1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1457" y="1666796"/>
            <a:ext cx="5830947" cy="3887298"/>
          </a:xfrm>
          <a:prstGeom prst="rect">
            <a:avLst/>
          </a:prstGeom>
          <a:effectLst>
            <a:outerShdw blurRad="63500" sx="102000" sy="102000" algn="ctr" rotWithShape="0">
              <a:prstClr val="black">
                <a:alpha val="40000"/>
              </a:prstClr>
            </a:outerShdw>
          </a:effectLst>
        </p:spPr>
      </p:pic>
      <p:sp>
        <p:nvSpPr>
          <p:cNvPr id="16" name="文字方塊 15">
            <a:extLst>
              <a:ext uri="{FF2B5EF4-FFF2-40B4-BE49-F238E27FC236}">
                <a16:creationId xmlns:a16="http://schemas.microsoft.com/office/drawing/2014/main" id="{BA632EE5-1430-44FA-8A20-CE3B21897412}"/>
              </a:ext>
            </a:extLst>
          </p:cNvPr>
          <p:cNvSpPr txBox="1"/>
          <p:nvPr/>
        </p:nvSpPr>
        <p:spPr>
          <a:xfrm>
            <a:off x="2557687" y="5668781"/>
            <a:ext cx="1039660" cy="369332"/>
          </a:xfrm>
          <a:prstGeom prst="rect">
            <a:avLst/>
          </a:prstGeom>
          <a:noFill/>
        </p:spPr>
        <p:txBody>
          <a:bodyPr wrap="square" rtlCol="0">
            <a:spAutoFit/>
          </a:bodyPr>
          <a:lstStyle/>
          <a:p>
            <a:pPr algn="ctr"/>
            <a:r>
              <a:rPr lang="en-US" altLang="zh-TW" b="1" dirty="0">
                <a:solidFill>
                  <a:srgbClr val="7030A0"/>
                </a:solidFill>
                <a:latin typeface="Times New Roman" panose="02020603050405020304" pitchFamily="18" charset="0"/>
                <a:cs typeface="Times New Roman" panose="02020603050405020304" pitchFamily="18" charset="0"/>
              </a:rPr>
              <a:t>P-Curve</a:t>
            </a:r>
            <a:endParaRPr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0F80454-1E99-4845-ABEA-1C13BD21AEB9}"/>
              </a:ext>
            </a:extLst>
          </p:cNvPr>
          <p:cNvSpPr txBox="1"/>
          <p:nvPr/>
        </p:nvSpPr>
        <p:spPr>
          <a:xfrm>
            <a:off x="8594655" y="5668781"/>
            <a:ext cx="1039660" cy="369332"/>
          </a:xfrm>
          <a:prstGeom prst="rect">
            <a:avLst/>
          </a:prstGeom>
          <a:noFill/>
        </p:spPr>
        <p:txBody>
          <a:bodyPr wrap="square" rtlCol="0">
            <a:spAutoFit/>
          </a:bodyPr>
          <a:lstStyle/>
          <a:p>
            <a:pPr algn="ctr"/>
            <a:r>
              <a:rPr lang="en-US" altLang="zh-TW" b="1" dirty="0">
                <a:solidFill>
                  <a:srgbClr val="7030A0"/>
                </a:solidFill>
                <a:latin typeface="Times New Roman" panose="02020603050405020304" pitchFamily="18" charset="0"/>
                <a:cs typeface="Times New Roman" panose="02020603050405020304" pitchFamily="18" charset="0"/>
              </a:rPr>
              <a:t>R-Curve</a:t>
            </a:r>
            <a:endParaRPr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2F7D4B80-6431-4A72-A0A8-C235B550A101}"/>
              </a:ext>
            </a:extLst>
          </p:cNvPr>
          <p:cNvSpPr txBox="1"/>
          <p:nvPr/>
        </p:nvSpPr>
        <p:spPr>
          <a:xfrm>
            <a:off x="9838481" y="577347"/>
            <a:ext cx="2299776" cy="584775"/>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P-Curve:</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Precision Curve</a:t>
            </a:r>
          </a:p>
          <a:p>
            <a:r>
              <a:rPr lang="en-US" altLang="zh-TW" sz="1600" dirty="0">
                <a:latin typeface="Times New Roman" panose="02020603050405020304" pitchFamily="18" charset="0"/>
                <a:cs typeface="Times New Roman" panose="02020603050405020304" pitchFamily="18" charset="0"/>
              </a:rPr>
              <a:t>R-Curve:</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Recall Curve</a:t>
            </a:r>
          </a:p>
        </p:txBody>
      </p:sp>
    </p:spTree>
    <p:extLst>
      <p:ext uri="{BB962C8B-B14F-4D97-AF65-F5344CB8AC3E}">
        <p14:creationId xmlns:p14="http://schemas.microsoft.com/office/powerpoint/2010/main" val="28418590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27</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Experimental Results (3/11)</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Evaluation Metric</a:t>
            </a:r>
          </a:p>
        </p:txBody>
      </p:sp>
      <p:pic>
        <p:nvPicPr>
          <p:cNvPr id="6" name="圖片 5">
            <a:extLst>
              <a:ext uri="{FF2B5EF4-FFF2-40B4-BE49-F238E27FC236}">
                <a16:creationId xmlns:a16="http://schemas.microsoft.com/office/drawing/2014/main" id="{4E167E4E-F883-491F-9053-B5CE8BB01F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7809" y="2592857"/>
            <a:ext cx="5836383" cy="3890922"/>
          </a:xfrm>
          <a:prstGeom prst="rect">
            <a:avLst/>
          </a:prstGeom>
          <a:effectLst>
            <a:outerShdw blurRad="63500" sx="102000" sy="102000" algn="ctr" rotWithShape="0">
              <a:prstClr val="black">
                <a:alpha val="40000"/>
              </a:prstClr>
            </a:outerShdw>
          </a:effectLst>
        </p:spPr>
      </p:pic>
      <p:sp>
        <p:nvSpPr>
          <p:cNvPr id="10" name="文本框 10">
            <a:extLst>
              <a:ext uri="{FF2B5EF4-FFF2-40B4-BE49-F238E27FC236}">
                <a16:creationId xmlns:a16="http://schemas.microsoft.com/office/drawing/2014/main" id="{7DC9C871-5730-45DE-8781-B7B829787E66}"/>
              </a:ext>
            </a:extLst>
          </p:cNvPr>
          <p:cNvSpPr txBox="1"/>
          <p:nvPr/>
        </p:nvSpPr>
        <p:spPr>
          <a:xfrm>
            <a:off x="796412" y="1666796"/>
            <a:ext cx="10886741" cy="1200329"/>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mAP is calculated by measuring the area under the Precision-Recall curve, representing the average performance across all classes.</a:t>
            </a:r>
          </a:p>
        </p:txBody>
      </p:sp>
      <p:sp>
        <p:nvSpPr>
          <p:cNvPr id="11" name="文字方塊 10">
            <a:extLst>
              <a:ext uri="{FF2B5EF4-FFF2-40B4-BE49-F238E27FC236}">
                <a16:creationId xmlns:a16="http://schemas.microsoft.com/office/drawing/2014/main" id="{B973568C-3ACE-44DE-85C8-5C120AD50E11}"/>
              </a:ext>
            </a:extLst>
          </p:cNvPr>
          <p:cNvSpPr txBox="1"/>
          <p:nvPr/>
        </p:nvSpPr>
        <p:spPr>
          <a:xfrm>
            <a:off x="9223100" y="577347"/>
            <a:ext cx="2915157"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mAP: mean Average Precision</a:t>
            </a:r>
          </a:p>
        </p:txBody>
      </p:sp>
      <p:sp>
        <p:nvSpPr>
          <p:cNvPr id="12" name="文字方塊 11">
            <a:extLst>
              <a:ext uri="{FF2B5EF4-FFF2-40B4-BE49-F238E27FC236}">
                <a16:creationId xmlns:a16="http://schemas.microsoft.com/office/drawing/2014/main" id="{340853D2-0D7D-4905-B357-F534F38775B4}"/>
              </a:ext>
            </a:extLst>
          </p:cNvPr>
          <p:cNvSpPr txBox="1"/>
          <p:nvPr/>
        </p:nvSpPr>
        <p:spPr>
          <a:xfrm>
            <a:off x="5479874" y="6483779"/>
            <a:ext cx="1232251" cy="369332"/>
          </a:xfrm>
          <a:prstGeom prst="rect">
            <a:avLst/>
          </a:prstGeom>
          <a:noFill/>
        </p:spPr>
        <p:txBody>
          <a:bodyPr wrap="square" rtlCol="0">
            <a:spAutoFit/>
          </a:bodyPr>
          <a:lstStyle/>
          <a:p>
            <a:pPr algn="ctr"/>
            <a:r>
              <a:rPr lang="en-US" altLang="zh-TW" b="1" dirty="0">
                <a:solidFill>
                  <a:srgbClr val="7030A0"/>
                </a:solidFill>
                <a:latin typeface="Times New Roman" panose="02020603050405020304" pitchFamily="18" charset="0"/>
                <a:cs typeface="Times New Roman" panose="02020603050405020304" pitchFamily="18" charset="0"/>
              </a:rPr>
              <a:t>PR-Curve</a:t>
            </a:r>
            <a:endParaRPr lang="zh-TW" altLang="en-US"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432697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28</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Experimental Results (4/11)</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Effectiveness of Synthetic Data Generation </a:t>
            </a:r>
          </a:p>
        </p:txBody>
      </p:sp>
      <p:pic>
        <p:nvPicPr>
          <p:cNvPr id="6" name="圖片 5">
            <a:extLst>
              <a:ext uri="{FF2B5EF4-FFF2-40B4-BE49-F238E27FC236}">
                <a16:creationId xmlns:a16="http://schemas.microsoft.com/office/drawing/2014/main" id="{67C13345-C43D-49D8-82EF-05ECA454457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2261" y="2139024"/>
            <a:ext cx="3671973" cy="3671973"/>
          </a:xfrm>
          <a:prstGeom prst="rect">
            <a:avLst/>
          </a:prstGeom>
          <a:noFill/>
          <a:ln>
            <a:noFill/>
          </a:ln>
        </p:spPr>
      </p:pic>
      <p:pic>
        <p:nvPicPr>
          <p:cNvPr id="7" name="圖片 6">
            <a:extLst>
              <a:ext uri="{FF2B5EF4-FFF2-40B4-BE49-F238E27FC236}">
                <a16:creationId xmlns:a16="http://schemas.microsoft.com/office/drawing/2014/main" id="{A511125B-4455-425A-9A9D-273326812E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9145" y="2139024"/>
            <a:ext cx="3671973" cy="3671973"/>
          </a:xfrm>
          <a:prstGeom prst="rect">
            <a:avLst/>
          </a:prstGeom>
          <a:noFill/>
          <a:ln>
            <a:noFill/>
          </a:ln>
        </p:spPr>
      </p:pic>
      <p:sp>
        <p:nvSpPr>
          <p:cNvPr id="8" name="文字方塊 7">
            <a:extLst>
              <a:ext uri="{FF2B5EF4-FFF2-40B4-BE49-F238E27FC236}">
                <a16:creationId xmlns:a16="http://schemas.microsoft.com/office/drawing/2014/main" id="{0AC39919-7789-449C-B6EC-0BE7D3C9091B}"/>
              </a:ext>
            </a:extLst>
          </p:cNvPr>
          <p:cNvSpPr txBox="1"/>
          <p:nvPr/>
        </p:nvSpPr>
        <p:spPr>
          <a:xfrm>
            <a:off x="3159609" y="6007731"/>
            <a:ext cx="6300316" cy="369332"/>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SDXL-lightning with and without LoRA</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8CC90166-81EF-4E5F-BB4C-A59CB2BE0E29}"/>
              </a:ext>
            </a:extLst>
          </p:cNvPr>
          <p:cNvSpPr txBox="1"/>
          <p:nvPr/>
        </p:nvSpPr>
        <p:spPr>
          <a:xfrm>
            <a:off x="8042786" y="577347"/>
            <a:ext cx="4095471"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SDXL-lightning:</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Stable Diffusion</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XL-lightning </a:t>
            </a:r>
          </a:p>
        </p:txBody>
      </p:sp>
    </p:spTree>
    <p:extLst>
      <p:ext uri="{BB962C8B-B14F-4D97-AF65-F5344CB8AC3E}">
        <p14:creationId xmlns:p14="http://schemas.microsoft.com/office/powerpoint/2010/main" val="228924041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29</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Experimental Results (5/11)</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Improved Training Dataset </a:t>
            </a:r>
          </a:p>
        </p:txBody>
      </p:sp>
      <p:grpSp>
        <p:nvGrpSpPr>
          <p:cNvPr id="6" name="群組 5">
            <a:extLst>
              <a:ext uri="{FF2B5EF4-FFF2-40B4-BE49-F238E27FC236}">
                <a16:creationId xmlns:a16="http://schemas.microsoft.com/office/drawing/2014/main" id="{0E8E259E-B436-4103-B114-A6BABB1911C2}"/>
              </a:ext>
            </a:extLst>
          </p:cNvPr>
          <p:cNvGrpSpPr/>
          <p:nvPr/>
        </p:nvGrpSpPr>
        <p:grpSpPr>
          <a:xfrm>
            <a:off x="180117" y="2442257"/>
            <a:ext cx="11844425" cy="2705067"/>
            <a:chOff x="1020983" y="2840465"/>
            <a:chExt cx="10404919" cy="2376308"/>
          </a:xfrm>
        </p:grpSpPr>
        <p:pic>
          <p:nvPicPr>
            <p:cNvPr id="12" name="圖片 11">
              <a:extLst>
                <a:ext uri="{FF2B5EF4-FFF2-40B4-BE49-F238E27FC236}">
                  <a16:creationId xmlns:a16="http://schemas.microsoft.com/office/drawing/2014/main" id="{CF117BEC-3F7A-41B6-87D9-4F20F067005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983" y="2841778"/>
              <a:ext cx="1912475" cy="1912475"/>
            </a:xfrm>
            <a:prstGeom prst="rect">
              <a:avLst/>
            </a:prstGeom>
            <a:noFill/>
            <a:ln>
              <a:noFill/>
            </a:ln>
          </p:spPr>
        </p:pic>
        <p:pic>
          <p:nvPicPr>
            <p:cNvPr id="13" name="圖片 12">
              <a:extLst>
                <a:ext uri="{FF2B5EF4-FFF2-40B4-BE49-F238E27FC236}">
                  <a16:creationId xmlns:a16="http://schemas.microsoft.com/office/drawing/2014/main" id="{A2E02161-1592-400F-B7B2-EFB5B310D7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5292" y="2841777"/>
              <a:ext cx="1912475" cy="1912475"/>
            </a:xfrm>
            <a:prstGeom prst="rect">
              <a:avLst/>
            </a:prstGeom>
            <a:noFill/>
            <a:ln>
              <a:noFill/>
            </a:ln>
          </p:spPr>
        </p:pic>
        <p:pic>
          <p:nvPicPr>
            <p:cNvPr id="14" name="圖片 13">
              <a:extLst>
                <a:ext uri="{FF2B5EF4-FFF2-40B4-BE49-F238E27FC236}">
                  <a16:creationId xmlns:a16="http://schemas.microsoft.com/office/drawing/2014/main" id="{DA4B6109-73F4-43C6-A921-D6F1491DA01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9602" y="2840466"/>
              <a:ext cx="1912475" cy="1912475"/>
            </a:xfrm>
            <a:prstGeom prst="rect">
              <a:avLst/>
            </a:prstGeom>
            <a:noFill/>
            <a:ln>
              <a:noFill/>
            </a:ln>
          </p:spPr>
        </p:pic>
        <p:pic>
          <p:nvPicPr>
            <p:cNvPr id="15" name="圖片 14">
              <a:extLst>
                <a:ext uri="{FF2B5EF4-FFF2-40B4-BE49-F238E27FC236}">
                  <a16:creationId xmlns:a16="http://schemas.microsoft.com/office/drawing/2014/main" id="{88D51317-2EEF-4530-882C-018B1DADD4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13427" y="2840465"/>
              <a:ext cx="1912475" cy="1912475"/>
            </a:xfrm>
            <a:prstGeom prst="rect">
              <a:avLst/>
            </a:prstGeom>
            <a:noFill/>
            <a:ln>
              <a:noFill/>
            </a:ln>
          </p:spPr>
        </p:pic>
        <p:pic>
          <p:nvPicPr>
            <p:cNvPr id="16" name="圖片 15">
              <a:extLst>
                <a:ext uri="{FF2B5EF4-FFF2-40B4-BE49-F238E27FC236}">
                  <a16:creationId xmlns:a16="http://schemas.microsoft.com/office/drawing/2014/main" id="{56B3402D-7BAC-47EE-9A66-963D1D08D6E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385370" y="2840466"/>
              <a:ext cx="1912476" cy="1912476"/>
            </a:xfrm>
            <a:prstGeom prst="rect">
              <a:avLst/>
            </a:prstGeom>
            <a:noFill/>
            <a:ln>
              <a:noFill/>
            </a:ln>
          </p:spPr>
        </p:pic>
        <p:sp>
          <p:nvSpPr>
            <p:cNvPr id="4" name="文字方塊 3">
              <a:extLst>
                <a:ext uri="{FF2B5EF4-FFF2-40B4-BE49-F238E27FC236}">
                  <a16:creationId xmlns:a16="http://schemas.microsoft.com/office/drawing/2014/main" id="{913F771B-BDBD-4C1E-8DF2-515170CC3775}"/>
                </a:ext>
              </a:extLst>
            </p:cNvPr>
            <p:cNvSpPr txBox="1"/>
            <p:nvPr/>
          </p:nvSpPr>
          <p:spPr>
            <a:xfrm>
              <a:off x="1668033" y="4847441"/>
              <a:ext cx="618374"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Play</a:t>
              </a:r>
              <a:endParaRPr lang="zh-TW" altLang="en-US"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7ACBB6E8-782B-4053-A4BA-8138EAA04A0B}"/>
                </a:ext>
              </a:extLst>
            </p:cNvPr>
            <p:cNvSpPr txBox="1"/>
            <p:nvPr/>
          </p:nvSpPr>
          <p:spPr>
            <a:xfrm>
              <a:off x="7998367" y="4847441"/>
              <a:ext cx="686482"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fight</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24711D6D-D254-4D8A-B6ED-3365425D65C0}"/>
                </a:ext>
              </a:extLst>
            </p:cNvPr>
            <p:cNvSpPr txBox="1"/>
            <p:nvPr/>
          </p:nvSpPr>
          <p:spPr>
            <a:xfrm>
              <a:off x="5683453" y="4847441"/>
              <a:ext cx="1033437"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Belly up</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192F5460-D257-477B-B5BD-6372840DF231}"/>
                </a:ext>
              </a:extLst>
            </p:cNvPr>
            <p:cNvSpPr txBox="1"/>
            <p:nvPr/>
          </p:nvSpPr>
          <p:spPr>
            <a:xfrm>
              <a:off x="10074862" y="4847441"/>
              <a:ext cx="786866"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Yawn</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7D2A5A51-D65C-45F6-B125-FE01B35DDAB0}"/>
                </a:ext>
              </a:extLst>
            </p:cNvPr>
            <p:cNvSpPr txBox="1"/>
            <p:nvPr/>
          </p:nvSpPr>
          <p:spPr>
            <a:xfrm>
              <a:off x="3648808" y="4847441"/>
              <a:ext cx="885441"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Stretch</a:t>
              </a:r>
              <a:endParaRPr lang="zh-TW"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4180396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8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1</a:t>
            </a:r>
          </a:p>
        </p:txBody>
      </p:sp>
      <p:sp>
        <p:nvSpPr>
          <p:cNvPr id="8" name="文本框 7"/>
          <p:cNvSpPr txBox="1"/>
          <p:nvPr/>
        </p:nvSpPr>
        <p:spPr>
          <a:xfrm>
            <a:off x="4410507" y="2659559"/>
            <a:ext cx="5760360" cy="769441"/>
          </a:xfrm>
          <a:prstGeom prst="rect">
            <a:avLst/>
          </a:prstGeom>
          <a:noFill/>
        </p:spPr>
        <p:txBody>
          <a:bodyPr wrap="square" rtlCol="0">
            <a:spAutoFit/>
          </a:bodyPr>
          <a:lstStyle/>
          <a:p>
            <a:pPr algn="dist"/>
            <a:r>
              <a:rPr lang="en-US" altLang="zh-TW" sz="44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Introduction</a:t>
            </a:r>
          </a:p>
        </p:txBody>
      </p:sp>
      <p:cxnSp>
        <p:nvCxnSpPr>
          <p:cNvPr id="9" name="直接连接符 8"/>
          <p:cNvCxnSpPr/>
          <p:nvPr/>
        </p:nvCxnSpPr>
        <p:spPr>
          <a:xfrm>
            <a:off x="4410867" y="3667747"/>
            <a:ext cx="576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工研院材料與化工研究所">
            <a:extLst>
              <a:ext uri="{FF2B5EF4-FFF2-40B4-BE49-F238E27FC236}">
                <a16:creationId xmlns:a16="http://schemas.microsoft.com/office/drawing/2014/main" id="{54CB70DB-2046-42DD-8684-DE3AE01AC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323" y="376198"/>
            <a:ext cx="3154846" cy="1020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國立臺灣大學- 維基百科，自由的百科全書">
            <a:extLst>
              <a:ext uri="{FF2B5EF4-FFF2-40B4-BE49-F238E27FC236}">
                <a16:creationId xmlns:a16="http://schemas.microsoft.com/office/drawing/2014/main" id="{BE65BEAD-3922-4531-819E-BED10D823B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4486" y="440305"/>
            <a:ext cx="891854" cy="89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27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30</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Experimental Results (6/11)</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954107"/>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Impact of Improved Dataset on Model Performance</a:t>
            </a:r>
          </a:p>
          <a:p>
            <a:pPr marL="457200" indent="-457200">
              <a:buFont typeface="Wingdings" panose="05000000000000000000" pitchFamily="2" charset="2"/>
              <a:buChar char="u"/>
            </a:pPr>
            <a:endPar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AFAC840-8C7B-4F43-9E72-92FD0A421E8A}"/>
              </a:ext>
            </a:extLst>
          </p:cNvPr>
          <p:cNvGraphicFramePr>
            <a:graphicFrameLocks noGrp="1"/>
          </p:cNvGraphicFramePr>
          <p:nvPr>
            <p:extLst>
              <p:ext uri="{D42A27DB-BD31-4B8C-83A1-F6EECF244321}">
                <p14:modId xmlns:p14="http://schemas.microsoft.com/office/powerpoint/2010/main" val="1379465068"/>
              </p:ext>
            </p:extLst>
          </p:nvPr>
        </p:nvGraphicFramePr>
        <p:xfrm>
          <a:off x="2010633" y="2277617"/>
          <a:ext cx="8170731" cy="3517794"/>
        </p:xfrm>
        <a:graphic>
          <a:graphicData uri="http://schemas.openxmlformats.org/drawingml/2006/table">
            <a:tbl>
              <a:tblPr firstRow="1" firstCol="1" bandRow="1">
                <a:tableStyleId>{5FD0F851-EC5A-4D38-B0AD-8093EC10F338}</a:tableStyleId>
              </a:tblPr>
              <a:tblGrid>
                <a:gridCol w="2723577">
                  <a:extLst>
                    <a:ext uri="{9D8B030D-6E8A-4147-A177-3AD203B41FA5}">
                      <a16:colId xmlns:a16="http://schemas.microsoft.com/office/drawing/2014/main" val="906969016"/>
                    </a:ext>
                  </a:extLst>
                </a:gridCol>
                <a:gridCol w="2723577">
                  <a:extLst>
                    <a:ext uri="{9D8B030D-6E8A-4147-A177-3AD203B41FA5}">
                      <a16:colId xmlns:a16="http://schemas.microsoft.com/office/drawing/2014/main" val="4243640313"/>
                    </a:ext>
                  </a:extLst>
                </a:gridCol>
                <a:gridCol w="2723577">
                  <a:extLst>
                    <a:ext uri="{9D8B030D-6E8A-4147-A177-3AD203B41FA5}">
                      <a16:colId xmlns:a16="http://schemas.microsoft.com/office/drawing/2014/main" val="2134775790"/>
                    </a:ext>
                  </a:extLst>
                </a:gridCol>
              </a:tblGrid>
              <a:tr h="586299">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altLang="zh-TW" sz="2200" b="1" kern="100" dirty="0">
                          <a:solidFill>
                            <a:schemeClr val="tx1"/>
                          </a:solidFill>
                          <a:effectLst/>
                        </a:rPr>
                        <a:t>cat</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2200" b="1" kern="100" dirty="0">
                          <a:solidFill>
                            <a:schemeClr val="tx1"/>
                          </a:solidFill>
                          <a:effectLst/>
                        </a:rPr>
                        <a:t>Original Dataset</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2200" b="1" kern="100" dirty="0">
                          <a:solidFill>
                            <a:schemeClr val="tx1"/>
                          </a:solidFill>
                          <a:effectLst/>
                        </a:rPr>
                        <a:t>Improved Dataset</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extLst>
                  <a:ext uri="{0D108BD9-81ED-4DB2-BD59-A6C34878D82A}">
                    <a16:rowId xmlns:a16="http://schemas.microsoft.com/office/drawing/2014/main" val="859922241"/>
                  </a:ext>
                </a:extLst>
              </a:tr>
              <a:tr h="586299">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2200" b="1" kern="100" dirty="0">
                          <a:solidFill>
                            <a:schemeClr val="tx1"/>
                          </a:solidFill>
                          <a:effectLst/>
                        </a:rPr>
                        <a:t>Belly up</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2200" kern="100" dirty="0">
                          <a:solidFill>
                            <a:schemeClr val="tx1"/>
                          </a:solidFill>
                          <a:effectLst/>
                        </a:rPr>
                        <a:t>0.707</a:t>
                      </a:r>
                      <a:endParaRPr lang="zh-TW" sz="2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2200" b="1" kern="100" dirty="0">
                          <a:solidFill>
                            <a:schemeClr val="tx1"/>
                          </a:solidFill>
                          <a:effectLst/>
                        </a:rPr>
                        <a:t>0.761</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extLst>
                  <a:ext uri="{0D108BD9-81ED-4DB2-BD59-A6C34878D82A}">
                    <a16:rowId xmlns:a16="http://schemas.microsoft.com/office/drawing/2014/main" val="3644596207"/>
                  </a:ext>
                </a:extLst>
              </a:tr>
              <a:tr h="586299">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2200" b="1" kern="100" dirty="0">
                          <a:solidFill>
                            <a:schemeClr val="tx1"/>
                          </a:solidFill>
                          <a:effectLst/>
                        </a:rPr>
                        <a:t>Fight</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2200" kern="100" dirty="0">
                          <a:solidFill>
                            <a:schemeClr val="tx1"/>
                          </a:solidFill>
                          <a:effectLst/>
                        </a:rPr>
                        <a:t>0.752</a:t>
                      </a:r>
                      <a:endParaRPr lang="zh-TW" sz="2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2200" b="1" kern="100" dirty="0">
                          <a:solidFill>
                            <a:schemeClr val="tx1"/>
                          </a:solidFill>
                          <a:effectLst/>
                        </a:rPr>
                        <a:t>0.784</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extLst>
                  <a:ext uri="{0D108BD9-81ED-4DB2-BD59-A6C34878D82A}">
                    <a16:rowId xmlns:a16="http://schemas.microsoft.com/office/drawing/2014/main" val="2112289350"/>
                  </a:ext>
                </a:extLst>
              </a:tr>
              <a:tr h="586299">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2200" b="1" kern="100" dirty="0">
                          <a:solidFill>
                            <a:schemeClr val="tx1"/>
                          </a:solidFill>
                          <a:effectLst/>
                        </a:rPr>
                        <a:t>Play</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2200" kern="100" dirty="0">
                          <a:solidFill>
                            <a:schemeClr val="tx1"/>
                          </a:solidFill>
                          <a:effectLst/>
                        </a:rPr>
                        <a:t>0.688</a:t>
                      </a:r>
                      <a:endParaRPr lang="zh-TW" sz="2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2200" b="1" kern="100" dirty="0">
                          <a:solidFill>
                            <a:schemeClr val="tx1"/>
                          </a:solidFill>
                          <a:effectLst/>
                        </a:rPr>
                        <a:t>0.742</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extLst>
                  <a:ext uri="{0D108BD9-81ED-4DB2-BD59-A6C34878D82A}">
                    <a16:rowId xmlns:a16="http://schemas.microsoft.com/office/drawing/2014/main" val="2857625320"/>
                  </a:ext>
                </a:extLst>
              </a:tr>
              <a:tr h="586299">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2200" b="1" kern="100" dirty="0">
                          <a:solidFill>
                            <a:schemeClr val="tx1"/>
                          </a:solidFill>
                          <a:effectLst/>
                        </a:rPr>
                        <a:t>Stretch</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2200" kern="100" dirty="0">
                          <a:solidFill>
                            <a:schemeClr val="tx1"/>
                          </a:solidFill>
                          <a:effectLst/>
                        </a:rPr>
                        <a:t>0.742</a:t>
                      </a:r>
                      <a:endParaRPr lang="zh-TW" sz="2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2200" b="1" kern="100" dirty="0">
                          <a:solidFill>
                            <a:schemeClr val="tx1"/>
                          </a:solidFill>
                          <a:effectLst/>
                        </a:rPr>
                        <a:t>0.835</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extLst>
                  <a:ext uri="{0D108BD9-81ED-4DB2-BD59-A6C34878D82A}">
                    <a16:rowId xmlns:a16="http://schemas.microsoft.com/office/drawing/2014/main" val="2868025225"/>
                  </a:ext>
                </a:extLst>
              </a:tr>
              <a:tr h="586299">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2200" b="1" kern="100" dirty="0">
                          <a:solidFill>
                            <a:schemeClr val="tx1"/>
                          </a:solidFill>
                          <a:effectLst/>
                        </a:rPr>
                        <a:t>Yawn</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2200" kern="100">
                          <a:solidFill>
                            <a:schemeClr val="tx1"/>
                          </a:solidFill>
                          <a:effectLst/>
                        </a:rPr>
                        <a:t>0.835</a:t>
                      </a:r>
                      <a:endParaRPr lang="zh-TW" sz="2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2200" b="1" kern="100" dirty="0">
                          <a:solidFill>
                            <a:schemeClr val="tx1"/>
                          </a:solidFill>
                          <a:effectLst/>
                        </a:rPr>
                        <a:t>0.866</a:t>
                      </a:r>
                      <a:endParaRPr lang="zh-TW" sz="2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84741" marR="84741" marT="0" marB="0" anchor="ctr"/>
                </a:tc>
                <a:extLst>
                  <a:ext uri="{0D108BD9-81ED-4DB2-BD59-A6C34878D82A}">
                    <a16:rowId xmlns:a16="http://schemas.microsoft.com/office/drawing/2014/main" val="2237039405"/>
                  </a:ext>
                </a:extLst>
              </a:tr>
            </a:tbl>
          </a:graphicData>
        </a:graphic>
      </p:graphicFrame>
      <p:sp>
        <p:nvSpPr>
          <p:cNvPr id="6" name="矩形 5">
            <a:extLst>
              <a:ext uri="{FF2B5EF4-FFF2-40B4-BE49-F238E27FC236}">
                <a16:creationId xmlns:a16="http://schemas.microsoft.com/office/drawing/2014/main" id="{34431FA3-B95D-4697-8BAC-AC4024748333}"/>
              </a:ext>
            </a:extLst>
          </p:cNvPr>
          <p:cNvSpPr/>
          <p:nvPr/>
        </p:nvSpPr>
        <p:spPr>
          <a:xfrm>
            <a:off x="3588903" y="1874085"/>
            <a:ext cx="5014193" cy="369332"/>
          </a:xfrm>
          <a:prstGeom prst="rect">
            <a:avLst/>
          </a:prstGeom>
        </p:spPr>
        <p:txBody>
          <a:bodyPr wrap="none">
            <a:spAutoFit/>
          </a:bodyPr>
          <a:lstStyle/>
          <a:p>
            <a:pPr algn="ctr"/>
            <a:r>
              <a:rPr lang="en-US" altLang="zh-TW" b="1" dirty="0">
                <a:solidFill>
                  <a:srgbClr val="7030A0"/>
                </a:solidFill>
                <a:latin typeface="Times New Roman" panose="02020603050405020304" pitchFamily="18" charset="0"/>
                <a:cs typeface="Times New Roman" panose="02020603050405020304" pitchFamily="18" charset="0"/>
              </a:rPr>
              <a:t>mAP@.5:.95↑ for original and improved datasets</a:t>
            </a:r>
            <a:endParaRPr lang="zh-TW" altLang="en-US"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539614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31</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Experimental Results (7/11)</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954107"/>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Impact of Model Pruning</a:t>
            </a:r>
          </a:p>
          <a:p>
            <a:pPr marL="457200" indent="-457200">
              <a:buFont typeface="Wingdings" panose="05000000000000000000" pitchFamily="2" charset="2"/>
              <a:buChar char="u"/>
            </a:pPr>
            <a:endPar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970BC72F-67CE-4FF3-8478-2742B3CBD24B}"/>
              </a:ext>
            </a:extLst>
          </p:cNvPr>
          <p:cNvGraphicFramePr>
            <a:graphicFrameLocks noGrp="1"/>
          </p:cNvGraphicFramePr>
          <p:nvPr>
            <p:extLst>
              <p:ext uri="{D42A27DB-BD31-4B8C-83A1-F6EECF244321}">
                <p14:modId xmlns:p14="http://schemas.microsoft.com/office/powerpoint/2010/main" val="808918249"/>
              </p:ext>
            </p:extLst>
          </p:nvPr>
        </p:nvGraphicFramePr>
        <p:xfrm>
          <a:off x="2337375" y="2175981"/>
          <a:ext cx="7517251" cy="1904607"/>
        </p:xfrm>
        <a:graphic>
          <a:graphicData uri="http://schemas.openxmlformats.org/drawingml/2006/table">
            <a:tbl>
              <a:tblPr firstRow="1" firstCol="1" bandRow="1">
                <a:tableStyleId>{5FD0F851-EC5A-4D38-B0AD-8093EC10F338}</a:tableStyleId>
              </a:tblPr>
              <a:tblGrid>
                <a:gridCol w="1250140">
                  <a:extLst>
                    <a:ext uri="{9D8B030D-6E8A-4147-A177-3AD203B41FA5}">
                      <a16:colId xmlns:a16="http://schemas.microsoft.com/office/drawing/2014/main" val="4140953679"/>
                    </a:ext>
                  </a:extLst>
                </a:gridCol>
                <a:gridCol w="1936470">
                  <a:extLst>
                    <a:ext uri="{9D8B030D-6E8A-4147-A177-3AD203B41FA5}">
                      <a16:colId xmlns:a16="http://schemas.microsoft.com/office/drawing/2014/main" val="106451259"/>
                    </a:ext>
                  </a:extLst>
                </a:gridCol>
                <a:gridCol w="1509485">
                  <a:extLst>
                    <a:ext uri="{9D8B030D-6E8A-4147-A177-3AD203B41FA5}">
                      <a16:colId xmlns:a16="http://schemas.microsoft.com/office/drawing/2014/main" val="1978775212"/>
                    </a:ext>
                  </a:extLst>
                </a:gridCol>
                <a:gridCol w="1422400">
                  <a:extLst>
                    <a:ext uri="{9D8B030D-6E8A-4147-A177-3AD203B41FA5}">
                      <a16:colId xmlns:a16="http://schemas.microsoft.com/office/drawing/2014/main" val="2911885333"/>
                    </a:ext>
                  </a:extLst>
                </a:gridCol>
                <a:gridCol w="1398756">
                  <a:extLst>
                    <a:ext uri="{9D8B030D-6E8A-4147-A177-3AD203B41FA5}">
                      <a16:colId xmlns:a16="http://schemas.microsoft.com/office/drawing/2014/main" val="2052538103"/>
                    </a:ext>
                  </a:extLst>
                </a:gridCol>
              </a:tblGrid>
              <a:tr h="634869">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altLang="zh-TW" dirty="0">
                          <a:solidFill>
                            <a:schemeClr val="tx1"/>
                          </a:solidFill>
                        </a:rPr>
                        <a:t>#Param. (M)</a:t>
                      </a:r>
                      <a:r>
                        <a:rPr lang="en-US" sz="1800" kern="100" dirty="0">
                          <a:solidFill>
                            <a:schemeClr val="tx1"/>
                          </a:solidFill>
                          <a:effectLst/>
                        </a:rPr>
                        <a:t>↓</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altLang="zh-TW" sz="1800" kern="100" dirty="0">
                          <a:solidFill>
                            <a:schemeClr val="tx1"/>
                          </a:solidFill>
                          <a:effectLst/>
                        </a:rPr>
                        <a:t>FLOPs</a:t>
                      </a:r>
                      <a:r>
                        <a:rPr lang="zh-TW" altLang="en-US" sz="1800" kern="100" dirty="0">
                          <a:solidFill>
                            <a:schemeClr val="tx1"/>
                          </a:solidFill>
                          <a:effectLst/>
                        </a:rPr>
                        <a:t> </a:t>
                      </a:r>
                      <a:r>
                        <a:rPr lang="en-US" altLang="zh-TW" sz="1800" kern="100" dirty="0">
                          <a:solidFill>
                            <a:schemeClr val="tx1"/>
                          </a:solidFill>
                          <a:effectLst/>
                        </a:rPr>
                        <a:t>(G)</a:t>
                      </a:r>
                      <a:r>
                        <a:rPr lang="en-US" sz="1800" kern="100" dirty="0">
                          <a:solidFill>
                            <a:schemeClr val="tx1"/>
                          </a:solidFill>
                          <a:effectLst/>
                        </a:rPr>
                        <a:t>↓</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altLang="zh-TW" sz="1800" kern="100" dirty="0">
                          <a:solidFill>
                            <a:schemeClr val="tx1"/>
                          </a:solidFill>
                          <a:effectLst/>
                        </a:rPr>
                        <a:t>Size (MB)</a:t>
                      </a:r>
                      <a:r>
                        <a:rPr lang="en-US" sz="1800" kern="100" dirty="0">
                          <a:solidFill>
                            <a:schemeClr val="tx1"/>
                          </a:solidFill>
                          <a:effectLst/>
                        </a:rPr>
                        <a:t>↓</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1800" kern="100" dirty="0">
                          <a:solidFill>
                            <a:schemeClr val="tx1"/>
                          </a:solidFill>
                          <a:effectLst/>
                        </a:rPr>
                        <a:t>Time (s)↓</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990704502"/>
                  </a:ext>
                </a:extLst>
              </a:tr>
              <a:tr h="634869">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altLang="zh-TW" sz="1800" kern="100" dirty="0">
                          <a:solidFill>
                            <a:schemeClr val="tx1"/>
                          </a:solidFill>
                          <a:effectLst/>
                        </a:rPr>
                        <a:t>Before</a:t>
                      </a:r>
                      <a:endParaRPr lang="en-US" altLang="zh-TW" sz="1800"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altLang="zh-TW" sz="1800" kern="100" dirty="0">
                          <a:solidFill>
                            <a:schemeClr val="tx1"/>
                          </a:solidFill>
                          <a:effectLst/>
                        </a:rPr>
                        <a:t>6.017</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rPr>
                        <a:t>13.1</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rPr>
                        <a:t>11.6</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1800" kern="100" dirty="0">
                          <a:solidFill>
                            <a:schemeClr val="tx1"/>
                          </a:solidFill>
                          <a:effectLst/>
                        </a:rPr>
                        <a:t>9.548</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77436462"/>
                  </a:ext>
                </a:extLst>
              </a:tr>
              <a:tr h="634869">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1800" kern="100" dirty="0">
                          <a:solidFill>
                            <a:schemeClr val="tx1"/>
                          </a:solidFill>
                          <a:effectLst/>
                        </a:rPr>
                        <a:t>After</a:t>
                      </a:r>
                      <a:endParaRPr lang="en-US" sz="1800"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1800" b="1" kern="100" dirty="0">
                          <a:solidFill>
                            <a:schemeClr val="tx1"/>
                          </a:solidFill>
                          <a:effectLst/>
                        </a:rPr>
                        <a:t>1.153</a:t>
                      </a:r>
                      <a:endParaRPr 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tx1"/>
                          </a:solidFill>
                          <a:effectLst/>
                        </a:rPr>
                        <a:t>3.3</a:t>
                      </a:r>
                      <a:endParaRPr lang="zh-TW"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tx1"/>
                          </a:solidFill>
                          <a:effectLst/>
                        </a:rPr>
                        <a:t>3.07</a:t>
                      </a:r>
                      <a:endParaRPr lang="zh-TW"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altLang="zh-TW" sz="1800" b="1" kern="100" dirty="0">
                          <a:solidFill>
                            <a:schemeClr val="tx1"/>
                          </a:solidFill>
                          <a:effectLst/>
                        </a:rPr>
                        <a:t>8.904</a:t>
                      </a:r>
                      <a:endParaRPr 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65951978"/>
                  </a:ext>
                </a:extLst>
              </a:tr>
            </a:tbl>
          </a:graphicData>
        </a:graphic>
      </p:graphicFrame>
      <p:graphicFrame>
        <p:nvGraphicFramePr>
          <p:cNvPr id="6" name="表格 5">
            <a:extLst>
              <a:ext uri="{FF2B5EF4-FFF2-40B4-BE49-F238E27FC236}">
                <a16:creationId xmlns:a16="http://schemas.microsoft.com/office/drawing/2014/main" id="{074DC650-207F-42E9-934F-286ABDB68EA1}"/>
              </a:ext>
            </a:extLst>
          </p:cNvPr>
          <p:cNvGraphicFramePr>
            <a:graphicFrameLocks noGrp="1"/>
          </p:cNvGraphicFramePr>
          <p:nvPr>
            <p:extLst>
              <p:ext uri="{D42A27DB-BD31-4B8C-83A1-F6EECF244321}">
                <p14:modId xmlns:p14="http://schemas.microsoft.com/office/powerpoint/2010/main" val="2590670238"/>
              </p:ext>
            </p:extLst>
          </p:nvPr>
        </p:nvGraphicFramePr>
        <p:xfrm>
          <a:off x="863508" y="4755821"/>
          <a:ext cx="5255999" cy="1728000"/>
        </p:xfrm>
        <a:graphic>
          <a:graphicData uri="http://schemas.openxmlformats.org/drawingml/2006/table">
            <a:tbl>
              <a:tblPr firstRow="1" firstCol="1" bandRow="1">
                <a:tableStyleId>{5FD0F851-EC5A-4D38-B0AD-8093EC10F338}</a:tableStyleId>
              </a:tblPr>
              <a:tblGrid>
                <a:gridCol w="1531621">
                  <a:extLst>
                    <a:ext uri="{9D8B030D-6E8A-4147-A177-3AD203B41FA5}">
                      <a16:colId xmlns:a16="http://schemas.microsoft.com/office/drawing/2014/main" val="1660874897"/>
                    </a:ext>
                  </a:extLst>
                </a:gridCol>
                <a:gridCol w="1714500">
                  <a:extLst>
                    <a:ext uri="{9D8B030D-6E8A-4147-A177-3AD203B41FA5}">
                      <a16:colId xmlns:a16="http://schemas.microsoft.com/office/drawing/2014/main" val="3251303907"/>
                    </a:ext>
                  </a:extLst>
                </a:gridCol>
                <a:gridCol w="2009878">
                  <a:extLst>
                    <a:ext uri="{9D8B030D-6E8A-4147-A177-3AD203B41FA5}">
                      <a16:colId xmlns:a16="http://schemas.microsoft.com/office/drawing/2014/main" val="2319856051"/>
                    </a:ext>
                  </a:extLst>
                </a:gridCol>
              </a:tblGrid>
              <a:tr h="576000">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1800" kern="100" dirty="0">
                          <a:solidFill>
                            <a:schemeClr val="tx1"/>
                          </a:solidFill>
                          <a:effectLst/>
                        </a:rPr>
                        <a:t>Before Pruning</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1800" kern="100" dirty="0">
                          <a:solidFill>
                            <a:schemeClr val="tx1"/>
                          </a:solidFill>
                          <a:effectLst/>
                        </a:rPr>
                        <a:t>After Pruning</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3530013"/>
                  </a:ext>
                </a:extLst>
              </a:tr>
              <a:tr h="576000">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altLang="zh-TW" sz="1800" kern="100" dirty="0">
                          <a:solidFill>
                            <a:schemeClr val="tx1"/>
                          </a:solidFill>
                          <a:effectLst/>
                        </a:rPr>
                        <a:t>mAP@0.5↑</a:t>
                      </a:r>
                      <a:endParaRPr lang="en-US" altLang="zh-TW" sz="1800"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1800" b="1" kern="100" dirty="0">
                          <a:solidFill>
                            <a:schemeClr val="tx1"/>
                          </a:solidFill>
                          <a:effectLst/>
                        </a:rPr>
                        <a:t>0.926</a:t>
                      </a:r>
                      <a:endParaRPr lang="en-US" sz="1800" b="1"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1800" kern="100" dirty="0">
                          <a:solidFill>
                            <a:schemeClr val="tx1"/>
                          </a:solidFill>
                          <a:effectLst/>
                        </a:rPr>
                        <a:t>0.895</a:t>
                      </a:r>
                      <a:endParaRPr lang="en-US" sz="1800"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56915471"/>
                  </a:ext>
                </a:extLst>
              </a:tr>
              <a:tr h="576000">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altLang="zh-TW" sz="1800" kern="100" dirty="0">
                          <a:solidFill>
                            <a:schemeClr val="tx1"/>
                          </a:solidFill>
                          <a:effectLst/>
                        </a:rPr>
                        <a:t>mAP@.5:.95↑</a:t>
                      </a:r>
                      <a:endParaRPr lang="en-US" altLang="zh-TW" sz="1800"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1800" b="1" kern="100" dirty="0">
                          <a:solidFill>
                            <a:schemeClr val="tx1"/>
                          </a:solidFill>
                          <a:effectLst/>
                        </a:rPr>
                        <a:t>0.798</a:t>
                      </a:r>
                      <a:endParaRPr lang="en-US" sz="1800" b="1"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1800" kern="100" dirty="0">
                          <a:solidFill>
                            <a:schemeClr val="tx1"/>
                          </a:solidFill>
                          <a:effectLst/>
                        </a:rPr>
                        <a:t>0.755</a:t>
                      </a:r>
                      <a:endParaRPr lang="en-US" sz="1800"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24555657"/>
                  </a:ext>
                </a:extLst>
              </a:tr>
            </a:tbl>
          </a:graphicData>
        </a:graphic>
      </p:graphicFrame>
      <p:graphicFrame>
        <p:nvGraphicFramePr>
          <p:cNvPr id="7" name="表格 6">
            <a:extLst>
              <a:ext uri="{FF2B5EF4-FFF2-40B4-BE49-F238E27FC236}">
                <a16:creationId xmlns:a16="http://schemas.microsoft.com/office/drawing/2014/main" id="{CE73412E-E044-4A78-87FC-DF835C533084}"/>
              </a:ext>
            </a:extLst>
          </p:cNvPr>
          <p:cNvGraphicFramePr>
            <a:graphicFrameLocks noGrp="1"/>
          </p:cNvGraphicFramePr>
          <p:nvPr>
            <p:extLst>
              <p:ext uri="{D42A27DB-BD31-4B8C-83A1-F6EECF244321}">
                <p14:modId xmlns:p14="http://schemas.microsoft.com/office/powerpoint/2010/main" val="2510519043"/>
              </p:ext>
            </p:extLst>
          </p:nvPr>
        </p:nvGraphicFramePr>
        <p:xfrm>
          <a:off x="6543973" y="4755821"/>
          <a:ext cx="5255999" cy="1152000"/>
        </p:xfrm>
        <a:graphic>
          <a:graphicData uri="http://schemas.openxmlformats.org/drawingml/2006/table">
            <a:tbl>
              <a:tblPr firstRow="1" firstCol="1" bandRow="1">
                <a:tableStyleId>{5FD0F851-EC5A-4D38-B0AD-8093EC10F338}</a:tableStyleId>
              </a:tblPr>
              <a:tblGrid>
                <a:gridCol w="1382327">
                  <a:extLst>
                    <a:ext uri="{9D8B030D-6E8A-4147-A177-3AD203B41FA5}">
                      <a16:colId xmlns:a16="http://schemas.microsoft.com/office/drawing/2014/main" val="759352526"/>
                    </a:ext>
                  </a:extLst>
                </a:gridCol>
                <a:gridCol w="1732445">
                  <a:extLst>
                    <a:ext uri="{9D8B030D-6E8A-4147-A177-3AD203B41FA5}">
                      <a16:colId xmlns:a16="http://schemas.microsoft.com/office/drawing/2014/main" val="2109346436"/>
                    </a:ext>
                  </a:extLst>
                </a:gridCol>
                <a:gridCol w="2141227">
                  <a:extLst>
                    <a:ext uri="{9D8B030D-6E8A-4147-A177-3AD203B41FA5}">
                      <a16:colId xmlns:a16="http://schemas.microsoft.com/office/drawing/2014/main" val="4048127924"/>
                    </a:ext>
                  </a:extLst>
                </a:gridCol>
              </a:tblGrid>
              <a:tr h="576000">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1800" kern="100" dirty="0">
                          <a:solidFill>
                            <a:schemeClr val="tx1"/>
                          </a:solidFill>
                          <a:effectLst/>
                        </a:rPr>
                        <a:t>Before Pruning</a:t>
                      </a:r>
                      <a:endParaRPr lang="en-US" sz="1800"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sz="1800" kern="100" dirty="0">
                          <a:solidFill>
                            <a:schemeClr val="tx1"/>
                          </a:solidFill>
                          <a:effectLst/>
                        </a:rPr>
                        <a:t>After Pruning</a:t>
                      </a:r>
                      <a:endParaRPr lang="en-US" sz="1800"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87932617"/>
                  </a:ext>
                </a:extLst>
              </a:tr>
              <a:tr h="576000">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algn="ctr">
                        <a:lnSpc>
                          <a:spcPct val="100000"/>
                        </a:lnSpc>
                      </a:pPr>
                      <a:r>
                        <a:rPr lang="en-US" altLang="zh-TW" sz="1800" kern="100" dirty="0">
                          <a:solidFill>
                            <a:schemeClr val="tx1"/>
                          </a:solidFill>
                          <a:effectLst/>
                        </a:rPr>
                        <a:t>FPS↑</a:t>
                      </a:r>
                      <a:endParaRPr lang="en-US" altLang="zh-TW" sz="1800"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1800" kern="100" dirty="0">
                          <a:solidFill>
                            <a:schemeClr val="tx1"/>
                          </a:solidFill>
                          <a:effectLst/>
                        </a:rPr>
                        <a:t>3.34</a:t>
                      </a:r>
                      <a:endParaRPr lang="en-US" sz="1800"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lnSpc>
                          <a:spcPct val="100000"/>
                        </a:lnSpc>
                      </a:pPr>
                      <a:r>
                        <a:rPr lang="en-US" sz="1800" b="1" kern="100" dirty="0">
                          <a:solidFill>
                            <a:schemeClr val="tx1"/>
                          </a:solidFill>
                          <a:effectLst/>
                        </a:rPr>
                        <a:t>6.10</a:t>
                      </a:r>
                      <a:endParaRPr lang="en-US" sz="1800" b="1" kern="1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96694459"/>
                  </a:ext>
                </a:extLst>
              </a:tr>
            </a:tbl>
          </a:graphicData>
        </a:graphic>
      </p:graphicFrame>
      <p:sp>
        <p:nvSpPr>
          <p:cNvPr id="9" name="文字方塊 8">
            <a:extLst>
              <a:ext uri="{FF2B5EF4-FFF2-40B4-BE49-F238E27FC236}">
                <a16:creationId xmlns:a16="http://schemas.microsoft.com/office/drawing/2014/main" id="{EFF76FEC-309D-4890-8A01-1C5E3446CC13}"/>
              </a:ext>
            </a:extLst>
          </p:cNvPr>
          <p:cNvSpPr txBox="1"/>
          <p:nvPr/>
        </p:nvSpPr>
        <p:spPr>
          <a:xfrm>
            <a:off x="9109276" y="577347"/>
            <a:ext cx="3028981" cy="584775"/>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FLOPs: Floating Point Operations</a:t>
            </a:r>
          </a:p>
          <a:p>
            <a:r>
              <a:rPr lang="en-US" altLang="zh-TW" sz="1600" dirty="0">
                <a:latin typeface="Times New Roman" panose="02020603050405020304" pitchFamily="18" charset="0"/>
                <a:cs typeface="Times New Roman" panose="02020603050405020304" pitchFamily="18" charset="0"/>
              </a:rPr>
              <a:t>FPS: Frames Per Second </a:t>
            </a:r>
          </a:p>
        </p:txBody>
      </p:sp>
      <p:sp>
        <p:nvSpPr>
          <p:cNvPr id="8" name="矩形 7">
            <a:extLst>
              <a:ext uri="{FF2B5EF4-FFF2-40B4-BE49-F238E27FC236}">
                <a16:creationId xmlns:a16="http://schemas.microsoft.com/office/drawing/2014/main" id="{706E3D5D-127D-4308-9A83-8ABEE092C195}"/>
              </a:ext>
            </a:extLst>
          </p:cNvPr>
          <p:cNvSpPr/>
          <p:nvPr/>
        </p:nvSpPr>
        <p:spPr>
          <a:xfrm>
            <a:off x="3181100" y="1765913"/>
            <a:ext cx="5829801" cy="369332"/>
          </a:xfrm>
          <a:prstGeom prst="rect">
            <a:avLst/>
          </a:prstGeom>
        </p:spPr>
        <p:txBody>
          <a:bodyPr wrap="none">
            <a:spAutoFit/>
          </a:bodyPr>
          <a:lstStyle/>
          <a:p>
            <a:pPr algn="ctr"/>
            <a:r>
              <a:rPr lang="en-US" altLang="zh-TW" b="1" dirty="0">
                <a:solidFill>
                  <a:srgbClr val="7030A0"/>
                </a:solidFill>
                <a:latin typeface="Times New Roman" panose="02020603050405020304" pitchFamily="18" charset="0"/>
                <a:cs typeface="Times New Roman" panose="02020603050405020304" pitchFamily="18" charset="0"/>
              </a:rPr>
              <a:t>Parameters, FLOPs, Size, Time before and after pruning</a:t>
            </a:r>
            <a:endParaRPr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8B62059E-1607-4BFA-81FC-7A006FFEF97A}"/>
              </a:ext>
            </a:extLst>
          </p:cNvPr>
          <p:cNvSpPr/>
          <p:nvPr/>
        </p:nvSpPr>
        <p:spPr>
          <a:xfrm>
            <a:off x="1809957" y="4378065"/>
            <a:ext cx="3363100" cy="369332"/>
          </a:xfrm>
          <a:prstGeom prst="rect">
            <a:avLst/>
          </a:prstGeom>
        </p:spPr>
        <p:txBody>
          <a:bodyPr wrap="none">
            <a:spAutoFit/>
          </a:bodyPr>
          <a:lstStyle/>
          <a:p>
            <a:pPr algn="ctr"/>
            <a:r>
              <a:rPr lang="en-US" altLang="zh-TW" b="1" dirty="0" err="1">
                <a:solidFill>
                  <a:srgbClr val="7030A0"/>
                </a:solidFill>
                <a:latin typeface="Times New Roman" panose="02020603050405020304" pitchFamily="18" charset="0"/>
                <a:cs typeface="Times New Roman" panose="02020603050405020304" pitchFamily="18" charset="0"/>
              </a:rPr>
              <a:t>mAP</a:t>
            </a:r>
            <a:r>
              <a:rPr lang="en-US" altLang="zh-TW" b="1" dirty="0">
                <a:solidFill>
                  <a:srgbClr val="7030A0"/>
                </a:solidFill>
                <a:latin typeface="Times New Roman" panose="02020603050405020304" pitchFamily="18" charset="0"/>
                <a:cs typeface="Times New Roman" panose="02020603050405020304" pitchFamily="18" charset="0"/>
              </a:rPr>
              <a:t>↑ before and after Pruning</a:t>
            </a:r>
            <a:endParaRPr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AF1626A-A518-4552-95E2-219F7CF1A0DF}"/>
              </a:ext>
            </a:extLst>
          </p:cNvPr>
          <p:cNvSpPr/>
          <p:nvPr/>
        </p:nvSpPr>
        <p:spPr>
          <a:xfrm>
            <a:off x="6743390" y="4378065"/>
            <a:ext cx="4857164" cy="369332"/>
          </a:xfrm>
          <a:prstGeom prst="rect">
            <a:avLst/>
          </a:prstGeom>
        </p:spPr>
        <p:txBody>
          <a:bodyPr wrap="none">
            <a:spAutoFit/>
          </a:bodyPr>
          <a:lstStyle/>
          <a:p>
            <a:pPr algn="ctr"/>
            <a:r>
              <a:rPr lang="en-US" altLang="zh-TW" b="1" dirty="0">
                <a:solidFill>
                  <a:srgbClr val="7030A0"/>
                </a:solidFill>
                <a:latin typeface="Times New Roman" panose="02020603050405020304" pitchFamily="18" charset="0"/>
                <a:cs typeface="Times New Roman" panose="02020603050405020304" pitchFamily="18" charset="0"/>
              </a:rPr>
              <a:t>FPS↑ on AMB82-mini before and after Pruning</a:t>
            </a:r>
            <a:endParaRPr lang="zh-TW" altLang="en-US"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762266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32</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Experimental Results (8/11)</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Correct: Computer Simulation</a:t>
            </a:r>
            <a:r>
              <a:rPr lang="zh-TW" altLang="en-US" sz="28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8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(Training: Real</a:t>
            </a:r>
            <a:r>
              <a:rPr lang="zh-TW" altLang="en-US" sz="28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8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8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8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SDXL, Test: Real)</a:t>
            </a:r>
          </a:p>
        </p:txBody>
      </p:sp>
      <p:pic>
        <p:nvPicPr>
          <p:cNvPr id="6" name="圖片 5">
            <a:extLst>
              <a:ext uri="{FF2B5EF4-FFF2-40B4-BE49-F238E27FC236}">
                <a16:creationId xmlns:a16="http://schemas.microsoft.com/office/drawing/2014/main" id="{79C328A5-C291-4AB7-B7F0-A5DA140B0F5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5446" y="1688729"/>
            <a:ext cx="2160000" cy="2160000"/>
          </a:xfrm>
          <a:prstGeom prst="rect">
            <a:avLst/>
          </a:prstGeom>
          <a:noFill/>
          <a:ln>
            <a:noFill/>
          </a:ln>
        </p:spPr>
      </p:pic>
      <p:pic>
        <p:nvPicPr>
          <p:cNvPr id="7" name="圖片 6">
            <a:extLst>
              <a:ext uri="{FF2B5EF4-FFF2-40B4-BE49-F238E27FC236}">
                <a16:creationId xmlns:a16="http://schemas.microsoft.com/office/drawing/2014/main" id="{B2D99080-14FB-439C-8802-51B5B90727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333" y="1688729"/>
            <a:ext cx="2160000" cy="2160000"/>
          </a:xfrm>
          <a:prstGeom prst="rect">
            <a:avLst/>
          </a:prstGeom>
          <a:noFill/>
          <a:ln>
            <a:noFill/>
          </a:ln>
        </p:spPr>
      </p:pic>
      <p:pic>
        <p:nvPicPr>
          <p:cNvPr id="8" name="圖片 7">
            <a:extLst>
              <a:ext uri="{FF2B5EF4-FFF2-40B4-BE49-F238E27FC236}">
                <a16:creationId xmlns:a16="http://schemas.microsoft.com/office/drawing/2014/main" id="{6FF5738A-C21D-4241-886E-F302A0C7FBE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7220" y="1688729"/>
            <a:ext cx="2160000" cy="2160000"/>
          </a:xfrm>
          <a:prstGeom prst="rect">
            <a:avLst/>
          </a:prstGeom>
          <a:noFill/>
          <a:ln>
            <a:noFill/>
          </a:ln>
        </p:spPr>
      </p:pic>
      <p:pic>
        <p:nvPicPr>
          <p:cNvPr id="9" name="圖片 8">
            <a:extLst>
              <a:ext uri="{FF2B5EF4-FFF2-40B4-BE49-F238E27FC236}">
                <a16:creationId xmlns:a16="http://schemas.microsoft.com/office/drawing/2014/main" id="{389B9F1C-5E99-4CB3-9658-894211A276E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8108" y="1688729"/>
            <a:ext cx="2160000" cy="2160000"/>
          </a:xfrm>
          <a:prstGeom prst="rect">
            <a:avLst/>
          </a:prstGeom>
          <a:noFill/>
          <a:ln>
            <a:noFill/>
          </a:ln>
        </p:spPr>
      </p:pic>
      <p:pic>
        <p:nvPicPr>
          <p:cNvPr id="10" name="圖片 9">
            <a:extLst>
              <a:ext uri="{FF2B5EF4-FFF2-40B4-BE49-F238E27FC236}">
                <a16:creationId xmlns:a16="http://schemas.microsoft.com/office/drawing/2014/main" id="{551B41CA-8050-4A2A-BFEA-2E49873917A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5446" y="4332317"/>
            <a:ext cx="2160000" cy="2160000"/>
          </a:xfrm>
          <a:prstGeom prst="rect">
            <a:avLst/>
          </a:prstGeom>
          <a:noFill/>
          <a:ln>
            <a:noFill/>
          </a:ln>
        </p:spPr>
      </p:pic>
      <p:pic>
        <p:nvPicPr>
          <p:cNvPr id="11" name="圖片 10">
            <a:extLst>
              <a:ext uri="{FF2B5EF4-FFF2-40B4-BE49-F238E27FC236}">
                <a16:creationId xmlns:a16="http://schemas.microsoft.com/office/drawing/2014/main" id="{80E316F6-4F1C-43B5-8F3E-86DA2645FB1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86333" y="4328668"/>
            <a:ext cx="2160000" cy="2160000"/>
          </a:xfrm>
          <a:prstGeom prst="rect">
            <a:avLst/>
          </a:prstGeom>
          <a:noFill/>
          <a:ln>
            <a:noFill/>
          </a:ln>
        </p:spPr>
      </p:pic>
      <p:pic>
        <p:nvPicPr>
          <p:cNvPr id="12" name="圖片 11">
            <a:extLst>
              <a:ext uri="{FF2B5EF4-FFF2-40B4-BE49-F238E27FC236}">
                <a16:creationId xmlns:a16="http://schemas.microsoft.com/office/drawing/2014/main" id="{61416BC5-E9C0-48EE-BB93-6BA0D06ACD1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65644" y="4328668"/>
            <a:ext cx="2160000" cy="2160000"/>
          </a:xfrm>
          <a:prstGeom prst="rect">
            <a:avLst/>
          </a:prstGeom>
          <a:noFill/>
          <a:ln>
            <a:noFill/>
          </a:ln>
        </p:spPr>
      </p:pic>
      <p:pic>
        <p:nvPicPr>
          <p:cNvPr id="13" name="圖片 12">
            <a:extLst>
              <a:ext uri="{FF2B5EF4-FFF2-40B4-BE49-F238E27FC236}">
                <a16:creationId xmlns:a16="http://schemas.microsoft.com/office/drawing/2014/main" id="{5E68E696-7089-4139-8A5A-93221CE1BD8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48108" y="4328668"/>
            <a:ext cx="2160000" cy="2160000"/>
          </a:xfrm>
          <a:prstGeom prst="rect">
            <a:avLst/>
          </a:prstGeom>
          <a:noFill/>
          <a:ln>
            <a:noFill/>
          </a:ln>
        </p:spPr>
      </p:pic>
      <p:sp>
        <p:nvSpPr>
          <p:cNvPr id="14" name="文字方塊 13">
            <a:extLst>
              <a:ext uri="{FF2B5EF4-FFF2-40B4-BE49-F238E27FC236}">
                <a16:creationId xmlns:a16="http://schemas.microsoft.com/office/drawing/2014/main" id="{D3F99CA3-ED3F-41D2-A47E-52535498BBDE}"/>
              </a:ext>
            </a:extLst>
          </p:cNvPr>
          <p:cNvSpPr txBox="1"/>
          <p:nvPr/>
        </p:nvSpPr>
        <p:spPr>
          <a:xfrm>
            <a:off x="2117360" y="3807011"/>
            <a:ext cx="736172"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Yawn</a:t>
            </a:r>
            <a:endParaRPr lang="zh-TW" altLang="en-US"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ECA90BDA-A13D-4964-B522-50E013232391}"/>
              </a:ext>
            </a:extLst>
          </p:cNvPr>
          <p:cNvSpPr txBox="1"/>
          <p:nvPr/>
        </p:nvSpPr>
        <p:spPr>
          <a:xfrm>
            <a:off x="2180646" y="6488668"/>
            <a:ext cx="6096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Play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39247617-13B7-4C9F-9B3B-500606D7B5BD}"/>
              </a:ext>
            </a:extLst>
          </p:cNvPr>
          <p:cNvSpPr txBox="1"/>
          <p:nvPr/>
        </p:nvSpPr>
        <p:spPr>
          <a:xfrm>
            <a:off x="4340138" y="3807011"/>
            <a:ext cx="125239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Belly up</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4282B48C-6917-4093-ACE5-7D1FBAA5BABE}"/>
              </a:ext>
            </a:extLst>
          </p:cNvPr>
          <p:cNvSpPr txBox="1"/>
          <p:nvPr/>
        </p:nvSpPr>
        <p:spPr>
          <a:xfrm>
            <a:off x="4516834" y="6488668"/>
            <a:ext cx="89154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Fight</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DE20EADC-666F-41DC-B850-C6FC1496C25D}"/>
              </a:ext>
            </a:extLst>
          </p:cNvPr>
          <p:cNvSpPr txBox="1"/>
          <p:nvPr/>
        </p:nvSpPr>
        <p:spPr>
          <a:xfrm>
            <a:off x="6821025" y="3807011"/>
            <a:ext cx="125239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Belly up</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63345723-1116-4399-8753-DD34F09BADEF}"/>
              </a:ext>
            </a:extLst>
          </p:cNvPr>
          <p:cNvSpPr txBox="1"/>
          <p:nvPr/>
        </p:nvSpPr>
        <p:spPr>
          <a:xfrm>
            <a:off x="9623307" y="6488668"/>
            <a:ext cx="6096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Play</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DF27304-B945-4EE6-9F36-E9DCFD44F721}"/>
              </a:ext>
            </a:extLst>
          </p:cNvPr>
          <p:cNvSpPr txBox="1"/>
          <p:nvPr/>
        </p:nvSpPr>
        <p:spPr>
          <a:xfrm>
            <a:off x="6998935" y="6488668"/>
            <a:ext cx="89154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Fight</a:t>
            </a:r>
            <a:endParaRPr lang="zh-TW" altLang="en-US" dirty="0">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66170E0-3FF8-4304-8E60-F50A7750A182}"/>
              </a:ext>
            </a:extLst>
          </p:cNvPr>
          <p:cNvSpPr txBox="1"/>
          <p:nvPr/>
        </p:nvSpPr>
        <p:spPr>
          <a:xfrm>
            <a:off x="9329788" y="3807011"/>
            <a:ext cx="1196639"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Stretch</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81659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33</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Experimental Results (9/11)</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Incorrect: Computer Simulation</a:t>
            </a:r>
          </a:p>
        </p:txBody>
      </p:sp>
      <p:pic>
        <p:nvPicPr>
          <p:cNvPr id="8" name="圖片 7">
            <a:extLst>
              <a:ext uri="{FF2B5EF4-FFF2-40B4-BE49-F238E27FC236}">
                <a16:creationId xmlns:a16="http://schemas.microsoft.com/office/drawing/2014/main" id="{E2D636A1-46F7-49DB-A85A-63A27FF8CD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0331" y="2140632"/>
            <a:ext cx="1800000" cy="1800000"/>
          </a:xfrm>
          <a:prstGeom prst="rect">
            <a:avLst/>
          </a:prstGeom>
        </p:spPr>
      </p:pic>
      <p:sp>
        <p:nvSpPr>
          <p:cNvPr id="22" name="文字方塊 21">
            <a:extLst>
              <a:ext uri="{FF2B5EF4-FFF2-40B4-BE49-F238E27FC236}">
                <a16:creationId xmlns:a16="http://schemas.microsoft.com/office/drawing/2014/main" id="{94E1C2C3-8425-4CB1-9283-2C12D8594CA6}"/>
              </a:ext>
            </a:extLst>
          </p:cNvPr>
          <p:cNvSpPr txBox="1"/>
          <p:nvPr/>
        </p:nvSpPr>
        <p:spPr>
          <a:xfrm>
            <a:off x="1852244" y="3905623"/>
            <a:ext cx="736172"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Yawn</a:t>
            </a:r>
            <a:endParaRPr lang="zh-TW" altLang="en-US"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64ED2661-0420-4059-9B3F-B69950E3BFD3}"/>
              </a:ext>
            </a:extLst>
          </p:cNvPr>
          <p:cNvSpPr txBox="1"/>
          <p:nvPr/>
        </p:nvSpPr>
        <p:spPr>
          <a:xfrm>
            <a:off x="1707709" y="6429374"/>
            <a:ext cx="1025241"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Belly up</a:t>
            </a:r>
          </a:p>
        </p:txBody>
      </p:sp>
      <p:sp>
        <p:nvSpPr>
          <p:cNvPr id="24" name="文字方塊 23">
            <a:extLst>
              <a:ext uri="{FF2B5EF4-FFF2-40B4-BE49-F238E27FC236}">
                <a16:creationId xmlns:a16="http://schemas.microsoft.com/office/drawing/2014/main" id="{D3506315-9F57-4109-8800-32EC02F2FA25}"/>
              </a:ext>
            </a:extLst>
          </p:cNvPr>
          <p:cNvSpPr txBox="1"/>
          <p:nvPr/>
        </p:nvSpPr>
        <p:spPr>
          <a:xfrm>
            <a:off x="3750955" y="3905623"/>
            <a:ext cx="125239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Stretch</a:t>
            </a:r>
          </a:p>
        </p:txBody>
      </p:sp>
      <p:sp>
        <p:nvSpPr>
          <p:cNvPr id="25" name="文字方塊 24">
            <a:extLst>
              <a:ext uri="{FF2B5EF4-FFF2-40B4-BE49-F238E27FC236}">
                <a16:creationId xmlns:a16="http://schemas.microsoft.com/office/drawing/2014/main" id="{86951C05-AE7E-42CF-AB4F-2E29F8D5F429}"/>
              </a:ext>
            </a:extLst>
          </p:cNvPr>
          <p:cNvSpPr txBox="1"/>
          <p:nvPr/>
        </p:nvSpPr>
        <p:spPr>
          <a:xfrm>
            <a:off x="9074195" y="6425167"/>
            <a:ext cx="2580391"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Stretch </a:t>
            </a:r>
            <a:r>
              <a:rPr lang="zh-TW" altLang="en-US" dirty="0">
                <a:latin typeface="Times New Roman" panose="02020603050405020304" pitchFamily="18" charset="0"/>
                <a:cs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Play, Belly</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up</a:t>
            </a:r>
          </a:p>
        </p:txBody>
      </p:sp>
      <p:sp>
        <p:nvSpPr>
          <p:cNvPr id="28" name="文字方塊 27">
            <a:extLst>
              <a:ext uri="{FF2B5EF4-FFF2-40B4-BE49-F238E27FC236}">
                <a16:creationId xmlns:a16="http://schemas.microsoft.com/office/drawing/2014/main" id="{AF38051D-7213-48E4-95D3-358504D82E9B}"/>
              </a:ext>
            </a:extLst>
          </p:cNvPr>
          <p:cNvSpPr txBox="1"/>
          <p:nvPr/>
        </p:nvSpPr>
        <p:spPr>
          <a:xfrm>
            <a:off x="9290942" y="3905623"/>
            <a:ext cx="1799995"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Belly up </a:t>
            </a:r>
            <a:r>
              <a:rPr lang="zh-TW" altLang="en-US" dirty="0">
                <a:latin typeface="Times New Roman" panose="02020603050405020304" pitchFamily="18" charset="0"/>
                <a:cs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Play</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B316376A-1AB5-4424-B931-EE765F532DE6}"/>
              </a:ext>
            </a:extLst>
          </p:cNvPr>
          <p:cNvSpPr txBox="1"/>
          <p:nvPr/>
        </p:nvSpPr>
        <p:spPr>
          <a:xfrm>
            <a:off x="6172218" y="6427270"/>
            <a:ext cx="722172"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Yawn</a:t>
            </a:r>
          </a:p>
        </p:txBody>
      </p:sp>
      <p:sp>
        <p:nvSpPr>
          <p:cNvPr id="31" name="文字方塊 30">
            <a:extLst>
              <a:ext uri="{FF2B5EF4-FFF2-40B4-BE49-F238E27FC236}">
                <a16:creationId xmlns:a16="http://schemas.microsoft.com/office/drawing/2014/main" id="{FD62B6B2-1698-4EF4-895E-12C054DB99A6}"/>
              </a:ext>
            </a:extLst>
          </p:cNvPr>
          <p:cNvSpPr txBox="1"/>
          <p:nvPr/>
        </p:nvSpPr>
        <p:spPr>
          <a:xfrm>
            <a:off x="3925727" y="6427270"/>
            <a:ext cx="89154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Play</a:t>
            </a:r>
          </a:p>
        </p:txBody>
      </p:sp>
      <p:sp>
        <p:nvSpPr>
          <p:cNvPr id="32" name="文字方塊 31">
            <a:extLst>
              <a:ext uri="{FF2B5EF4-FFF2-40B4-BE49-F238E27FC236}">
                <a16:creationId xmlns:a16="http://schemas.microsoft.com/office/drawing/2014/main" id="{AE80E202-A3E9-4539-BBF0-662CFE32CA1A}"/>
              </a:ext>
            </a:extLst>
          </p:cNvPr>
          <p:cNvSpPr txBox="1"/>
          <p:nvPr/>
        </p:nvSpPr>
        <p:spPr>
          <a:xfrm>
            <a:off x="5934985" y="3905623"/>
            <a:ext cx="1196639"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Fight</a:t>
            </a:r>
          </a:p>
        </p:txBody>
      </p:sp>
      <p:pic>
        <p:nvPicPr>
          <p:cNvPr id="33" name="圖片 32">
            <a:extLst>
              <a:ext uri="{FF2B5EF4-FFF2-40B4-BE49-F238E27FC236}">
                <a16:creationId xmlns:a16="http://schemas.microsoft.com/office/drawing/2014/main" id="{7D4E363D-E35C-49B9-B7F4-2514726EACE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0330" y="2130812"/>
            <a:ext cx="1800000" cy="1800000"/>
          </a:xfrm>
          <a:prstGeom prst="rect">
            <a:avLst/>
          </a:prstGeom>
          <a:noFill/>
          <a:ln>
            <a:noFill/>
          </a:ln>
        </p:spPr>
      </p:pic>
      <p:pic>
        <p:nvPicPr>
          <p:cNvPr id="38" name="圖片 37">
            <a:extLst>
              <a:ext uri="{FF2B5EF4-FFF2-40B4-BE49-F238E27FC236}">
                <a16:creationId xmlns:a16="http://schemas.microsoft.com/office/drawing/2014/main" id="{7D5C3A29-0636-4F10-9C6B-D6D514F0A27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7150" y="2130812"/>
            <a:ext cx="1800000" cy="1800000"/>
          </a:xfrm>
          <a:prstGeom prst="rect">
            <a:avLst/>
          </a:prstGeom>
          <a:noFill/>
          <a:ln>
            <a:noFill/>
          </a:ln>
        </p:spPr>
      </p:pic>
      <p:pic>
        <p:nvPicPr>
          <p:cNvPr id="40" name="圖片 39">
            <a:extLst>
              <a:ext uri="{FF2B5EF4-FFF2-40B4-BE49-F238E27FC236}">
                <a16:creationId xmlns:a16="http://schemas.microsoft.com/office/drawing/2014/main" id="{21D6D07B-E49D-4479-A34E-28C22D524B4B}"/>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3305" y="2130812"/>
            <a:ext cx="1800000" cy="1800000"/>
          </a:xfrm>
          <a:prstGeom prst="rect">
            <a:avLst/>
          </a:prstGeom>
          <a:noFill/>
          <a:ln>
            <a:noFill/>
          </a:ln>
        </p:spPr>
      </p:pic>
      <p:pic>
        <p:nvPicPr>
          <p:cNvPr id="41" name="圖片 40">
            <a:extLst>
              <a:ext uri="{FF2B5EF4-FFF2-40B4-BE49-F238E27FC236}">
                <a16:creationId xmlns:a16="http://schemas.microsoft.com/office/drawing/2014/main" id="{DCD1D760-0DCD-4E0A-8163-19F0B01EDB1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0330" y="4629374"/>
            <a:ext cx="1800000" cy="1800000"/>
          </a:xfrm>
          <a:prstGeom prst="rect">
            <a:avLst/>
          </a:prstGeom>
          <a:noFill/>
          <a:ln>
            <a:noFill/>
          </a:ln>
        </p:spPr>
      </p:pic>
      <p:pic>
        <p:nvPicPr>
          <p:cNvPr id="42" name="圖片 41">
            <a:extLst>
              <a:ext uri="{FF2B5EF4-FFF2-40B4-BE49-F238E27FC236}">
                <a16:creationId xmlns:a16="http://schemas.microsoft.com/office/drawing/2014/main" id="{A58B3F1A-CD43-4554-8869-83D6F26CC481}"/>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90942" y="4629374"/>
            <a:ext cx="1800000" cy="1800000"/>
          </a:xfrm>
          <a:prstGeom prst="rect">
            <a:avLst/>
          </a:prstGeom>
          <a:noFill/>
          <a:ln>
            <a:noFill/>
          </a:ln>
        </p:spPr>
      </p:pic>
      <p:pic>
        <p:nvPicPr>
          <p:cNvPr id="43" name="圖片 42">
            <a:extLst>
              <a:ext uri="{FF2B5EF4-FFF2-40B4-BE49-F238E27FC236}">
                <a16:creationId xmlns:a16="http://schemas.microsoft.com/office/drawing/2014/main" id="{ACB1B622-C3AC-4838-9E52-DFC613B9FDCC}"/>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7150" y="4629374"/>
            <a:ext cx="1800000" cy="1800000"/>
          </a:xfrm>
          <a:prstGeom prst="rect">
            <a:avLst/>
          </a:prstGeom>
          <a:noFill/>
          <a:ln>
            <a:noFill/>
          </a:ln>
        </p:spPr>
      </p:pic>
      <p:pic>
        <p:nvPicPr>
          <p:cNvPr id="44" name="圖片 43">
            <a:extLst>
              <a:ext uri="{FF2B5EF4-FFF2-40B4-BE49-F238E27FC236}">
                <a16:creationId xmlns:a16="http://schemas.microsoft.com/office/drawing/2014/main" id="{A6A5D703-37BD-4404-AE79-D12223043D46}"/>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36873" y="4629374"/>
            <a:ext cx="1800000" cy="1800000"/>
          </a:xfrm>
          <a:prstGeom prst="rect">
            <a:avLst/>
          </a:prstGeom>
          <a:noFill/>
          <a:ln>
            <a:noFill/>
          </a:ln>
        </p:spPr>
      </p:pic>
      <p:cxnSp>
        <p:nvCxnSpPr>
          <p:cNvPr id="46" name="直線接點 45">
            <a:extLst>
              <a:ext uri="{FF2B5EF4-FFF2-40B4-BE49-F238E27FC236}">
                <a16:creationId xmlns:a16="http://schemas.microsoft.com/office/drawing/2014/main" id="{6E0E496F-C775-44B6-9C49-539A3287E1AD}"/>
              </a:ext>
            </a:extLst>
          </p:cNvPr>
          <p:cNvCxnSpPr>
            <a:cxnSpLocks/>
          </p:cNvCxnSpPr>
          <p:nvPr/>
        </p:nvCxnSpPr>
        <p:spPr>
          <a:xfrm>
            <a:off x="8087360" y="1627864"/>
            <a:ext cx="0" cy="52027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圖片 47">
            <a:extLst>
              <a:ext uri="{FF2B5EF4-FFF2-40B4-BE49-F238E27FC236}">
                <a16:creationId xmlns:a16="http://schemas.microsoft.com/office/drawing/2014/main" id="{6D3C0020-8808-4B3F-960D-81EC9BFDC3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19" t="5111" r="56905" b="70252"/>
          <a:stretch/>
        </p:blipFill>
        <p:spPr>
          <a:xfrm>
            <a:off x="10401717" y="2923404"/>
            <a:ext cx="1540092" cy="1009769"/>
          </a:xfrm>
          <a:prstGeom prst="rect">
            <a:avLst/>
          </a:prstGeom>
        </p:spPr>
      </p:pic>
      <p:pic>
        <p:nvPicPr>
          <p:cNvPr id="49" name="圖片 48">
            <a:extLst>
              <a:ext uri="{FF2B5EF4-FFF2-40B4-BE49-F238E27FC236}">
                <a16:creationId xmlns:a16="http://schemas.microsoft.com/office/drawing/2014/main" id="{AB39F326-190D-4358-92A4-C1EECE668118}"/>
              </a:ext>
            </a:extLst>
          </p:cNvPr>
          <p:cNvPicPr/>
          <p:nvPr/>
        </p:nvPicPr>
        <p:blipFill rotWithShape="1">
          <a:blip r:embed="rId8" cstate="print">
            <a:extLst>
              <a:ext uri="{28A0092B-C50C-407E-A947-70E740481C1C}">
                <a14:useLocalDpi xmlns:a14="http://schemas.microsoft.com/office/drawing/2010/main" val="0"/>
              </a:ext>
            </a:extLst>
          </a:blip>
          <a:srcRect r="80390" b="78663"/>
          <a:stretch/>
        </p:blipFill>
        <p:spPr bwMode="auto">
          <a:xfrm>
            <a:off x="10401330" y="5413567"/>
            <a:ext cx="1540092" cy="1011600"/>
          </a:xfrm>
          <a:prstGeom prst="rect">
            <a:avLst/>
          </a:prstGeom>
          <a:noFill/>
          <a:ln>
            <a:noFill/>
          </a:ln>
        </p:spPr>
      </p:pic>
    </p:spTree>
    <p:extLst>
      <p:ext uri="{BB962C8B-B14F-4D97-AF65-F5344CB8AC3E}">
        <p14:creationId xmlns:p14="http://schemas.microsoft.com/office/powerpoint/2010/main" val="229078455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34</a:t>
            </a:fld>
            <a:endParaRPr lang="zh-TW" dirty="0"/>
          </a:p>
        </p:txBody>
      </p:sp>
      <p:sp>
        <p:nvSpPr>
          <p:cNvPr id="14" name="文字方塊 13">
            <a:extLst>
              <a:ext uri="{FF2B5EF4-FFF2-40B4-BE49-F238E27FC236}">
                <a16:creationId xmlns:a16="http://schemas.microsoft.com/office/drawing/2014/main" id="{D3F99CA3-ED3F-41D2-A47E-52535498BBDE}"/>
              </a:ext>
            </a:extLst>
          </p:cNvPr>
          <p:cNvSpPr txBox="1"/>
          <p:nvPr/>
        </p:nvSpPr>
        <p:spPr>
          <a:xfrm>
            <a:off x="2117360" y="3807011"/>
            <a:ext cx="736172"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Yawn</a:t>
            </a:r>
            <a:endParaRPr lang="zh-TW" altLang="en-US"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ECA90BDA-A13D-4964-B522-50E013232391}"/>
              </a:ext>
            </a:extLst>
          </p:cNvPr>
          <p:cNvSpPr txBox="1"/>
          <p:nvPr/>
        </p:nvSpPr>
        <p:spPr>
          <a:xfrm>
            <a:off x="2113719" y="6488668"/>
            <a:ext cx="745627"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Fight</a:t>
            </a:r>
          </a:p>
        </p:txBody>
      </p:sp>
      <p:sp>
        <p:nvSpPr>
          <p:cNvPr id="16" name="文字方塊 15">
            <a:extLst>
              <a:ext uri="{FF2B5EF4-FFF2-40B4-BE49-F238E27FC236}">
                <a16:creationId xmlns:a16="http://schemas.microsoft.com/office/drawing/2014/main" id="{39247617-13B7-4C9F-9B3B-500606D7B5BD}"/>
              </a:ext>
            </a:extLst>
          </p:cNvPr>
          <p:cNvSpPr txBox="1"/>
          <p:nvPr/>
        </p:nvSpPr>
        <p:spPr>
          <a:xfrm>
            <a:off x="4340138" y="3807011"/>
            <a:ext cx="125239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Belly up</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4282B48C-6917-4093-ACE5-7D1FBAA5BABE}"/>
              </a:ext>
            </a:extLst>
          </p:cNvPr>
          <p:cNvSpPr txBox="1"/>
          <p:nvPr/>
        </p:nvSpPr>
        <p:spPr>
          <a:xfrm>
            <a:off x="4516834" y="6488668"/>
            <a:ext cx="89154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Stretch</a:t>
            </a:r>
          </a:p>
        </p:txBody>
      </p:sp>
      <p:sp>
        <p:nvSpPr>
          <p:cNvPr id="18" name="文字方塊 17">
            <a:extLst>
              <a:ext uri="{FF2B5EF4-FFF2-40B4-BE49-F238E27FC236}">
                <a16:creationId xmlns:a16="http://schemas.microsoft.com/office/drawing/2014/main" id="{DE20EADC-666F-41DC-B850-C6FC1496C25D}"/>
              </a:ext>
            </a:extLst>
          </p:cNvPr>
          <p:cNvSpPr txBox="1"/>
          <p:nvPr/>
        </p:nvSpPr>
        <p:spPr>
          <a:xfrm>
            <a:off x="6821025" y="3807011"/>
            <a:ext cx="125239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Belly up</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63345723-1116-4399-8753-DD34F09BADEF}"/>
              </a:ext>
            </a:extLst>
          </p:cNvPr>
          <p:cNvSpPr txBox="1"/>
          <p:nvPr/>
        </p:nvSpPr>
        <p:spPr>
          <a:xfrm>
            <a:off x="9482337" y="6488668"/>
            <a:ext cx="89154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Yawn</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DF27304-B945-4EE6-9F36-E9DCFD44F721}"/>
              </a:ext>
            </a:extLst>
          </p:cNvPr>
          <p:cNvSpPr txBox="1"/>
          <p:nvPr/>
        </p:nvSpPr>
        <p:spPr>
          <a:xfrm>
            <a:off x="6998935" y="6488668"/>
            <a:ext cx="89154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Stretch</a:t>
            </a:r>
          </a:p>
        </p:txBody>
      </p:sp>
      <p:sp>
        <p:nvSpPr>
          <p:cNvPr id="21" name="文字方塊 20">
            <a:extLst>
              <a:ext uri="{FF2B5EF4-FFF2-40B4-BE49-F238E27FC236}">
                <a16:creationId xmlns:a16="http://schemas.microsoft.com/office/drawing/2014/main" id="{866170E0-3FF8-4304-8E60-F50A7750A182}"/>
              </a:ext>
            </a:extLst>
          </p:cNvPr>
          <p:cNvSpPr txBox="1"/>
          <p:nvPr/>
        </p:nvSpPr>
        <p:spPr>
          <a:xfrm>
            <a:off x="9329788" y="3807011"/>
            <a:ext cx="1196639"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Play</a:t>
            </a:r>
            <a:endParaRPr lang="zh-TW" altLang="en-US" dirty="0">
              <a:latin typeface="Times New Roman" panose="02020603050405020304" pitchFamily="18" charset="0"/>
              <a:cs typeface="Times New Roman" panose="02020603050405020304" pitchFamily="18" charset="0"/>
            </a:endParaRPr>
          </a:p>
        </p:txBody>
      </p:sp>
      <p:pic>
        <p:nvPicPr>
          <p:cNvPr id="30" name="圖片 29">
            <a:extLst>
              <a:ext uri="{FF2B5EF4-FFF2-40B4-BE49-F238E27FC236}">
                <a16:creationId xmlns:a16="http://schemas.microsoft.com/office/drawing/2014/main" id="{DEAAE163-0121-43DD-9804-90C9004D104B}"/>
              </a:ext>
            </a:extLst>
          </p:cNvPr>
          <p:cNvPicPr/>
          <p:nvPr/>
        </p:nvPicPr>
        <p:blipFill rotWithShape="1">
          <a:blip r:embed="rId2" cstate="print">
            <a:extLst>
              <a:ext uri="{28A0092B-C50C-407E-A947-70E740481C1C}">
                <a14:useLocalDpi xmlns:a14="http://schemas.microsoft.com/office/drawing/2010/main" val="0"/>
              </a:ext>
            </a:extLst>
          </a:blip>
          <a:srcRect l="6432" t="2016" r="5352" b="1192"/>
          <a:stretch/>
        </p:blipFill>
        <p:spPr bwMode="auto">
          <a:xfrm>
            <a:off x="1405445" y="1688729"/>
            <a:ext cx="2160000" cy="2160000"/>
          </a:xfrm>
          <a:prstGeom prst="rect">
            <a:avLst/>
          </a:prstGeom>
          <a:noFill/>
          <a:ln>
            <a:noFill/>
          </a:ln>
          <a:extLst>
            <a:ext uri="{53640926-AAD7-44D8-BBD7-CCE9431645EC}">
              <a14:shadowObscured xmlns:a14="http://schemas.microsoft.com/office/drawing/2010/main"/>
            </a:ext>
          </a:extLst>
        </p:spPr>
      </p:pic>
      <p:pic>
        <p:nvPicPr>
          <p:cNvPr id="31" name="圖片 30">
            <a:extLst>
              <a:ext uri="{FF2B5EF4-FFF2-40B4-BE49-F238E27FC236}">
                <a16:creationId xmlns:a16="http://schemas.microsoft.com/office/drawing/2014/main" id="{1344DAEA-1CE1-4B42-920D-ED494617BDDE}"/>
              </a:ext>
            </a:extLst>
          </p:cNvPr>
          <p:cNvPicPr/>
          <p:nvPr/>
        </p:nvPicPr>
        <p:blipFill rotWithShape="1">
          <a:blip r:embed="rId3" cstate="print">
            <a:extLst>
              <a:ext uri="{28A0092B-C50C-407E-A947-70E740481C1C}">
                <a14:useLocalDpi xmlns:a14="http://schemas.microsoft.com/office/drawing/2010/main" val="0"/>
              </a:ext>
            </a:extLst>
          </a:blip>
          <a:srcRect l="5211" t="-1512" r="6981" b="1512"/>
          <a:stretch/>
        </p:blipFill>
        <p:spPr bwMode="auto">
          <a:xfrm>
            <a:off x="3881538" y="1688729"/>
            <a:ext cx="2160000" cy="2160000"/>
          </a:xfrm>
          <a:prstGeom prst="rect">
            <a:avLst/>
          </a:prstGeom>
          <a:noFill/>
          <a:ln>
            <a:noFill/>
          </a:ln>
          <a:extLst>
            <a:ext uri="{53640926-AAD7-44D8-BBD7-CCE9431645EC}">
              <a14:shadowObscured xmlns:a14="http://schemas.microsoft.com/office/drawing/2010/main"/>
            </a:ext>
          </a:extLst>
        </p:spPr>
      </p:pic>
      <p:pic>
        <p:nvPicPr>
          <p:cNvPr id="32" name="圖片 31">
            <a:extLst>
              <a:ext uri="{FF2B5EF4-FFF2-40B4-BE49-F238E27FC236}">
                <a16:creationId xmlns:a16="http://schemas.microsoft.com/office/drawing/2014/main" id="{4BB4AB92-C15A-4E3A-AA9F-575F5B087691}"/>
              </a:ext>
            </a:extLst>
          </p:cNvPr>
          <p:cNvPicPr/>
          <p:nvPr/>
        </p:nvPicPr>
        <p:blipFill rotWithShape="1">
          <a:blip r:embed="rId4" cstate="print">
            <a:extLst>
              <a:ext uri="{28A0092B-C50C-407E-A947-70E740481C1C}">
                <a14:useLocalDpi xmlns:a14="http://schemas.microsoft.com/office/drawing/2010/main" val="0"/>
              </a:ext>
            </a:extLst>
          </a:blip>
          <a:srcRect l="5157" t="4033" r="4457" b="3201"/>
          <a:stretch/>
        </p:blipFill>
        <p:spPr bwMode="auto">
          <a:xfrm>
            <a:off x="6356002" y="1682956"/>
            <a:ext cx="2160000" cy="2160000"/>
          </a:xfrm>
          <a:prstGeom prst="rect">
            <a:avLst/>
          </a:prstGeom>
          <a:noFill/>
          <a:ln>
            <a:noFill/>
          </a:ln>
          <a:extLst>
            <a:ext uri="{53640926-AAD7-44D8-BBD7-CCE9431645EC}">
              <a14:shadowObscured xmlns:a14="http://schemas.microsoft.com/office/drawing/2010/main"/>
            </a:ext>
          </a:extLst>
        </p:spPr>
      </p:pic>
      <p:pic>
        <p:nvPicPr>
          <p:cNvPr id="33" name="圖片 32">
            <a:extLst>
              <a:ext uri="{FF2B5EF4-FFF2-40B4-BE49-F238E27FC236}">
                <a16:creationId xmlns:a16="http://schemas.microsoft.com/office/drawing/2014/main" id="{455CF96C-8E21-43E5-A8BA-C211EF9EF9D6}"/>
              </a:ext>
            </a:extLst>
          </p:cNvPr>
          <p:cNvPicPr/>
          <p:nvPr/>
        </p:nvPicPr>
        <p:blipFill rotWithShape="1">
          <a:blip r:embed="rId5" cstate="print">
            <a:extLst>
              <a:ext uri="{28A0092B-C50C-407E-A947-70E740481C1C}">
                <a14:useLocalDpi xmlns:a14="http://schemas.microsoft.com/office/drawing/2010/main" val="0"/>
              </a:ext>
            </a:extLst>
          </a:blip>
          <a:srcRect l="641" r="641"/>
          <a:stretch/>
        </p:blipFill>
        <p:spPr bwMode="auto">
          <a:xfrm>
            <a:off x="8848108" y="1687346"/>
            <a:ext cx="2160000" cy="2160000"/>
          </a:xfrm>
          <a:prstGeom prst="rect">
            <a:avLst/>
          </a:prstGeom>
          <a:noFill/>
          <a:ln>
            <a:noFill/>
          </a:ln>
          <a:extLst>
            <a:ext uri="{53640926-AAD7-44D8-BBD7-CCE9431645EC}">
              <a14:shadowObscured xmlns:a14="http://schemas.microsoft.com/office/drawing/2010/main"/>
            </a:ext>
          </a:extLst>
        </p:spPr>
      </p:pic>
      <p:pic>
        <p:nvPicPr>
          <p:cNvPr id="34" name="圖片 33">
            <a:extLst>
              <a:ext uri="{FF2B5EF4-FFF2-40B4-BE49-F238E27FC236}">
                <a16:creationId xmlns:a16="http://schemas.microsoft.com/office/drawing/2014/main" id="{8B48DCC7-0F56-49EC-98B6-3A4BA84B7BF1}"/>
              </a:ext>
            </a:extLst>
          </p:cNvPr>
          <p:cNvPicPr/>
          <p:nvPr/>
        </p:nvPicPr>
        <p:blipFill rotWithShape="1">
          <a:blip r:embed="rId6" cstate="print">
            <a:extLst>
              <a:ext uri="{28A0092B-C50C-407E-A947-70E740481C1C}">
                <a14:useLocalDpi xmlns:a14="http://schemas.microsoft.com/office/drawing/2010/main" val="0"/>
              </a:ext>
            </a:extLst>
          </a:blip>
          <a:srcRect l="2763" r="2763"/>
          <a:stretch/>
        </p:blipFill>
        <p:spPr bwMode="auto">
          <a:xfrm>
            <a:off x="1407022" y="4328668"/>
            <a:ext cx="2160000" cy="2160000"/>
          </a:xfrm>
          <a:prstGeom prst="rect">
            <a:avLst/>
          </a:prstGeom>
          <a:noFill/>
          <a:ln>
            <a:noFill/>
          </a:ln>
          <a:extLst>
            <a:ext uri="{53640926-AAD7-44D8-BBD7-CCE9431645EC}">
              <a14:shadowObscured xmlns:a14="http://schemas.microsoft.com/office/drawing/2010/main"/>
            </a:ext>
          </a:extLst>
        </p:spPr>
      </p:pic>
      <p:pic>
        <p:nvPicPr>
          <p:cNvPr id="37" name="圖片 36">
            <a:extLst>
              <a:ext uri="{FF2B5EF4-FFF2-40B4-BE49-F238E27FC236}">
                <a16:creationId xmlns:a16="http://schemas.microsoft.com/office/drawing/2014/main" id="{EFF839CE-7A67-4B0E-82A8-A1FC52CB1E1E}"/>
              </a:ext>
            </a:extLst>
          </p:cNvPr>
          <p:cNvPicPr/>
          <p:nvPr/>
        </p:nvPicPr>
        <p:blipFill rotWithShape="1">
          <a:blip r:embed="rId7" cstate="print">
            <a:extLst>
              <a:ext uri="{28A0092B-C50C-407E-A947-70E740481C1C}">
                <a14:useLocalDpi xmlns:a14="http://schemas.microsoft.com/office/drawing/2010/main" val="0"/>
              </a:ext>
            </a:extLst>
          </a:blip>
          <a:srcRect l="4834" t="3782" r="6920" b="3453"/>
          <a:stretch/>
        </p:blipFill>
        <p:spPr bwMode="auto">
          <a:xfrm>
            <a:off x="8848108" y="4328668"/>
            <a:ext cx="2160000" cy="2160000"/>
          </a:xfrm>
          <a:prstGeom prst="rect">
            <a:avLst/>
          </a:prstGeom>
          <a:noFill/>
          <a:ln>
            <a:noFill/>
          </a:ln>
          <a:extLst>
            <a:ext uri="{53640926-AAD7-44D8-BBD7-CCE9431645EC}">
              <a14:shadowObscured xmlns:a14="http://schemas.microsoft.com/office/drawing/2010/main"/>
            </a:ext>
          </a:extLst>
        </p:spPr>
      </p:pic>
      <p:pic>
        <p:nvPicPr>
          <p:cNvPr id="41" name="圖片 40">
            <a:extLst>
              <a:ext uri="{FF2B5EF4-FFF2-40B4-BE49-F238E27FC236}">
                <a16:creationId xmlns:a16="http://schemas.microsoft.com/office/drawing/2014/main" id="{32F7B5E7-A0B9-4A1B-9E8A-8DF02EFF4A78}"/>
              </a:ext>
            </a:extLst>
          </p:cNvPr>
          <p:cNvPicPr/>
          <p:nvPr/>
        </p:nvPicPr>
        <p:blipFill rotWithShape="1">
          <a:blip r:embed="rId8" cstate="print">
            <a:extLst>
              <a:ext uri="{28A0092B-C50C-407E-A947-70E740481C1C}">
                <a14:useLocalDpi xmlns:a14="http://schemas.microsoft.com/office/drawing/2010/main" val="0"/>
              </a:ext>
            </a:extLst>
          </a:blip>
          <a:srcRect l="577" t="-864" r="577" b="864"/>
          <a:stretch/>
        </p:blipFill>
        <p:spPr bwMode="auto">
          <a:xfrm>
            <a:off x="3887384" y="4328668"/>
            <a:ext cx="2160000" cy="2160000"/>
          </a:xfrm>
          <a:prstGeom prst="rect">
            <a:avLst/>
          </a:prstGeom>
          <a:noFill/>
          <a:ln>
            <a:noFill/>
          </a:ln>
          <a:extLst>
            <a:ext uri="{53640926-AAD7-44D8-BBD7-CCE9431645EC}">
              <a14:shadowObscured xmlns:a14="http://schemas.microsoft.com/office/drawing/2010/main"/>
            </a:ext>
          </a:extLst>
        </p:spPr>
      </p:pic>
      <p:pic>
        <p:nvPicPr>
          <p:cNvPr id="42" name="圖片 41">
            <a:extLst>
              <a:ext uri="{FF2B5EF4-FFF2-40B4-BE49-F238E27FC236}">
                <a16:creationId xmlns:a16="http://schemas.microsoft.com/office/drawing/2014/main" id="{61CFFED5-C556-492A-9B5B-0A5F7AD5EDD6}"/>
              </a:ext>
            </a:extLst>
          </p:cNvPr>
          <p:cNvPicPr/>
          <p:nvPr/>
        </p:nvPicPr>
        <p:blipFill rotWithShape="1">
          <a:blip r:embed="rId9" cstate="print">
            <a:extLst>
              <a:ext uri="{28A0092B-C50C-407E-A947-70E740481C1C}">
                <a14:useLocalDpi xmlns:a14="http://schemas.microsoft.com/office/drawing/2010/main" val="0"/>
              </a:ext>
            </a:extLst>
          </a:blip>
          <a:srcRect l="2531" t="432" r="3344" b="-432"/>
          <a:stretch/>
        </p:blipFill>
        <p:spPr bwMode="auto">
          <a:xfrm>
            <a:off x="6367746" y="4328668"/>
            <a:ext cx="2160000" cy="2160000"/>
          </a:xfrm>
          <a:prstGeom prst="rect">
            <a:avLst/>
          </a:prstGeom>
          <a:noFill/>
          <a:ln>
            <a:noFill/>
          </a:ln>
          <a:extLst>
            <a:ext uri="{53640926-AAD7-44D8-BBD7-CCE9431645EC}">
              <a14:shadowObscured xmlns:a14="http://schemas.microsoft.com/office/drawing/2010/main"/>
            </a:ext>
          </a:extLst>
        </p:spPr>
      </p:pic>
      <p:sp>
        <p:nvSpPr>
          <p:cNvPr id="22" name="文本框 3">
            <a:extLst>
              <a:ext uri="{FF2B5EF4-FFF2-40B4-BE49-F238E27FC236}">
                <a16:creationId xmlns:a16="http://schemas.microsoft.com/office/drawing/2014/main" id="{7A31CFA0-BB99-4368-B672-0B14C95E075A}"/>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Experimental Results (10/11)</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3" name="文本框 11">
            <a:extLst>
              <a:ext uri="{FF2B5EF4-FFF2-40B4-BE49-F238E27FC236}">
                <a16:creationId xmlns:a16="http://schemas.microsoft.com/office/drawing/2014/main" id="{94C01EE1-6F8F-4C52-BD94-99215F039ED6}"/>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Correct: Realtek AMB82-mini Capturing</a:t>
            </a:r>
            <a:r>
              <a:rPr lang="zh-TW" altLang="en-US" sz="28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8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Computer Screen</a:t>
            </a:r>
          </a:p>
        </p:txBody>
      </p:sp>
    </p:spTree>
    <p:extLst>
      <p:ext uri="{BB962C8B-B14F-4D97-AF65-F5344CB8AC3E}">
        <p14:creationId xmlns:p14="http://schemas.microsoft.com/office/powerpoint/2010/main" val="327758987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35</a:t>
            </a:fld>
            <a:endParaRPr lang="zh-TW" dirty="0"/>
          </a:p>
        </p:txBody>
      </p:sp>
      <p:sp>
        <p:nvSpPr>
          <p:cNvPr id="28" name="文字方塊 27">
            <a:extLst>
              <a:ext uri="{FF2B5EF4-FFF2-40B4-BE49-F238E27FC236}">
                <a16:creationId xmlns:a16="http://schemas.microsoft.com/office/drawing/2014/main" id="{AF38051D-7213-48E4-95D3-358504D82E9B}"/>
              </a:ext>
            </a:extLst>
          </p:cNvPr>
          <p:cNvSpPr txBox="1"/>
          <p:nvPr/>
        </p:nvSpPr>
        <p:spPr>
          <a:xfrm>
            <a:off x="9290942" y="3905623"/>
            <a:ext cx="1799995"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Play </a:t>
            </a:r>
            <a:r>
              <a:rPr lang="zh-TW" altLang="en-US" dirty="0">
                <a:latin typeface="Times New Roman" panose="02020603050405020304" pitchFamily="18" charset="0"/>
                <a:cs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Belly up </a:t>
            </a:r>
            <a:endParaRPr lang="zh-TW" altLang="en-US" dirty="0">
              <a:latin typeface="Times New Roman" panose="02020603050405020304" pitchFamily="18" charset="0"/>
              <a:cs typeface="Times New Roman" panose="02020603050405020304" pitchFamily="18" charset="0"/>
            </a:endParaRPr>
          </a:p>
        </p:txBody>
      </p:sp>
      <p:pic>
        <p:nvPicPr>
          <p:cNvPr id="27" name="圖片 26">
            <a:extLst>
              <a:ext uri="{FF2B5EF4-FFF2-40B4-BE49-F238E27FC236}">
                <a16:creationId xmlns:a16="http://schemas.microsoft.com/office/drawing/2014/main" id="{889FA92D-8F1D-4B82-AB84-2AF37842D888}"/>
              </a:ext>
            </a:extLst>
          </p:cNvPr>
          <p:cNvPicPr/>
          <p:nvPr/>
        </p:nvPicPr>
        <p:blipFill rotWithShape="1">
          <a:blip r:embed="rId3" cstate="print">
            <a:extLst>
              <a:ext uri="{28A0092B-C50C-407E-A947-70E740481C1C}">
                <a14:useLocalDpi xmlns:a14="http://schemas.microsoft.com/office/drawing/2010/main" val="0"/>
              </a:ext>
            </a:extLst>
          </a:blip>
          <a:srcRect l="6323" t="5040" r="13712" b="5722"/>
          <a:stretch/>
        </p:blipFill>
        <p:spPr bwMode="auto">
          <a:xfrm>
            <a:off x="9285279" y="2148741"/>
            <a:ext cx="1800000" cy="1800000"/>
          </a:xfrm>
          <a:prstGeom prst="rect">
            <a:avLst/>
          </a:prstGeom>
          <a:noFill/>
          <a:ln>
            <a:noFill/>
          </a:ln>
          <a:extLst>
            <a:ext uri="{53640926-AAD7-44D8-BBD7-CCE9431645EC}">
              <a14:shadowObscured xmlns:a14="http://schemas.microsoft.com/office/drawing/2010/main"/>
            </a:ext>
          </a:extLst>
        </p:spPr>
      </p:pic>
      <p:sp>
        <p:nvSpPr>
          <p:cNvPr id="43" name="文字方塊 42">
            <a:extLst>
              <a:ext uri="{FF2B5EF4-FFF2-40B4-BE49-F238E27FC236}">
                <a16:creationId xmlns:a16="http://schemas.microsoft.com/office/drawing/2014/main" id="{539312CB-6D09-4D3F-9942-70886E1FD877}"/>
              </a:ext>
            </a:extLst>
          </p:cNvPr>
          <p:cNvSpPr txBox="1"/>
          <p:nvPr/>
        </p:nvSpPr>
        <p:spPr>
          <a:xfrm>
            <a:off x="1846833" y="3905623"/>
            <a:ext cx="736172"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Play</a:t>
            </a:r>
          </a:p>
        </p:txBody>
      </p:sp>
      <p:sp>
        <p:nvSpPr>
          <p:cNvPr id="44" name="文字方塊 43">
            <a:extLst>
              <a:ext uri="{FF2B5EF4-FFF2-40B4-BE49-F238E27FC236}">
                <a16:creationId xmlns:a16="http://schemas.microsoft.com/office/drawing/2014/main" id="{DA21D2D3-952C-48B3-8E12-3B47FAE1EB1F}"/>
              </a:ext>
            </a:extLst>
          </p:cNvPr>
          <p:cNvSpPr txBox="1"/>
          <p:nvPr/>
        </p:nvSpPr>
        <p:spPr>
          <a:xfrm>
            <a:off x="1702298" y="6429374"/>
            <a:ext cx="1025241"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Play</a:t>
            </a:r>
          </a:p>
        </p:txBody>
      </p:sp>
      <p:sp>
        <p:nvSpPr>
          <p:cNvPr id="48" name="文字方塊 47">
            <a:extLst>
              <a:ext uri="{FF2B5EF4-FFF2-40B4-BE49-F238E27FC236}">
                <a16:creationId xmlns:a16="http://schemas.microsoft.com/office/drawing/2014/main" id="{AEC4480C-2024-4DAA-A09D-D45BF64A2029}"/>
              </a:ext>
            </a:extLst>
          </p:cNvPr>
          <p:cNvSpPr txBox="1"/>
          <p:nvPr/>
        </p:nvSpPr>
        <p:spPr>
          <a:xfrm>
            <a:off x="3745544" y="3905623"/>
            <a:ext cx="125239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Fight</a:t>
            </a:r>
          </a:p>
        </p:txBody>
      </p:sp>
      <p:sp>
        <p:nvSpPr>
          <p:cNvPr id="49" name="文字方塊 48">
            <a:extLst>
              <a:ext uri="{FF2B5EF4-FFF2-40B4-BE49-F238E27FC236}">
                <a16:creationId xmlns:a16="http://schemas.microsoft.com/office/drawing/2014/main" id="{BE355EAF-6326-4822-B75F-6614BFBE7380}"/>
              </a:ext>
            </a:extLst>
          </p:cNvPr>
          <p:cNvSpPr txBox="1"/>
          <p:nvPr/>
        </p:nvSpPr>
        <p:spPr>
          <a:xfrm>
            <a:off x="3947555" y="6427270"/>
            <a:ext cx="722172"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Play</a:t>
            </a:r>
          </a:p>
        </p:txBody>
      </p:sp>
      <p:sp>
        <p:nvSpPr>
          <p:cNvPr id="51" name="文字方塊 50">
            <a:extLst>
              <a:ext uri="{FF2B5EF4-FFF2-40B4-BE49-F238E27FC236}">
                <a16:creationId xmlns:a16="http://schemas.microsoft.com/office/drawing/2014/main" id="{0862AF81-0541-4A5B-98A9-C33DD3D0FC77}"/>
              </a:ext>
            </a:extLst>
          </p:cNvPr>
          <p:cNvSpPr txBox="1"/>
          <p:nvPr/>
        </p:nvSpPr>
        <p:spPr>
          <a:xfrm>
            <a:off x="5929574" y="3905623"/>
            <a:ext cx="1196639"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Play</a:t>
            </a:r>
          </a:p>
        </p:txBody>
      </p:sp>
      <p:pic>
        <p:nvPicPr>
          <p:cNvPr id="52" name="圖片 51">
            <a:extLst>
              <a:ext uri="{FF2B5EF4-FFF2-40B4-BE49-F238E27FC236}">
                <a16:creationId xmlns:a16="http://schemas.microsoft.com/office/drawing/2014/main" id="{BAFB7DA1-644B-4281-A819-23F8972AE099}"/>
              </a:ext>
            </a:extLst>
          </p:cNvPr>
          <p:cNvPicPr/>
          <p:nvPr/>
        </p:nvPicPr>
        <p:blipFill rotWithShape="1">
          <a:blip r:embed="rId4" cstate="print">
            <a:extLst>
              <a:ext uri="{28A0092B-C50C-407E-A947-70E740481C1C}">
                <a14:useLocalDpi xmlns:a14="http://schemas.microsoft.com/office/drawing/2010/main" val="0"/>
              </a:ext>
            </a:extLst>
          </a:blip>
          <a:srcRect l="3147" t="4033" r="5357" b="680"/>
          <a:stretch/>
        </p:blipFill>
        <p:spPr bwMode="auto">
          <a:xfrm>
            <a:off x="3466086" y="2130812"/>
            <a:ext cx="1800000" cy="1800000"/>
          </a:xfrm>
          <a:prstGeom prst="rect">
            <a:avLst/>
          </a:prstGeom>
          <a:noFill/>
          <a:ln>
            <a:noFill/>
          </a:ln>
          <a:extLst>
            <a:ext uri="{53640926-AAD7-44D8-BBD7-CCE9431645EC}">
              <a14:shadowObscured xmlns:a14="http://schemas.microsoft.com/office/drawing/2010/main"/>
            </a:ext>
          </a:extLst>
        </p:spPr>
      </p:pic>
      <p:pic>
        <p:nvPicPr>
          <p:cNvPr id="60" name="圖片 59">
            <a:extLst>
              <a:ext uri="{FF2B5EF4-FFF2-40B4-BE49-F238E27FC236}">
                <a16:creationId xmlns:a16="http://schemas.microsoft.com/office/drawing/2014/main" id="{EE1F3B89-2AA7-4028-937A-2424F6092ECC}"/>
              </a:ext>
            </a:extLst>
          </p:cNvPr>
          <p:cNvPicPr/>
          <p:nvPr/>
        </p:nvPicPr>
        <p:blipFill rotWithShape="1">
          <a:blip r:embed="rId5" cstate="print">
            <a:extLst>
              <a:ext uri="{28A0092B-C50C-407E-A947-70E740481C1C}">
                <a14:useLocalDpi xmlns:a14="http://schemas.microsoft.com/office/drawing/2010/main" val="0"/>
              </a:ext>
            </a:extLst>
          </a:blip>
          <a:srcRect l="6893" t="5040" r="4457" b="4218"/>
          <a:stretch/>
        </p:blipFill>
        <p:spPr bwMode="auto">
          <a:xfrm>
            <a:off x="1320330" y="2130812"/>
            <a:ext cx="1800000" cy="1800000"/>
          </a:xfrm>
          <a:prstGeom prst="rect">
            <a:avLst/>
          </a:prstGeom>
          <a:noFill/>
          <a:ln>
            <a:noFill/>
          </a:ln>
          <a:extLst>
            <a:ext uri="{53640926-AAD7-44D8-BBD7-CCE9431645EC}">
              <a14:shadowObscured xmlns:a14="http://schemas.microsoft.com/office/drawing/2010/main"/>
            </a:ext>
          </a:extLst>
        </p:spPr>
      </p:pic>
      <p:pic>
        <p:nvPicPr>
          <p:cNvPr id="61" name="圖片 60">
            <a:extLst>
              <a:ext uri="{FF2B5EF4-FFF2-40B4-BE49-F238E27FC236}">
                <a16:creationId xmlns:a16="http://schemas.microsoft.com/office/drawing/2014/main" id="{2E726600-3604-4DA4-85DF-37EB948AAEDD}"/>
              </a:ext>
            </a:extLst>
          </p:cNvPr>
          <p:cNvPicPr/>
          <p:nvPr/>
        </p:nvPicPr>
        <p:blipFill rotWithShape="1">
          <a:blip r:embed="rId6" cstate="print">
            <a:extLst>
              <a:ext uri="{28A0092B-C50C-407E-A947-70E740481C1C}">
                <a14:useLocalDpi xmlns:a14="http://schemas.microsoft.com/office/drawing/2010/main" val="0"/>
              </a:ext>
            </a:extLst>
          </a:blip>
          <a:srcRect l="5196" t="2016" r="5503" b="2697"/>
          <a:stretch/>
        </p:blipFill>
        <p:spPr bwMode="auto">
          <a:xfrm>
            <a:off x="5622236" y="2130812"/>
            <a:ext cx="1800000" cy="1800000"/>
          </a:xfrm>
          <a:prstGeom prst="rect">
            <a:avLst/>
          </a:prstGeom>
          <a:noFill/>
          <a:ln>
            <a:noFill/>
          </a:ln>
          <a:extLst>
            <a:ext uri="{53640926-AAD7-44D8-BBD7-CCE9431645EC}">
              <a14:shadowObscured xmlns:a14="http://schemas.microsoft.com/office/drawing/2010/main"/>
            </a:ext>
          </a:extLst>
        </p:spPr>
      </p:pic>
      <p:pic>
        <p:nvPicPr>
          <p:cNvPr id="62" name="圖片 61">
            <a:extLst>
              <a:ext uri="{FF2B5EF4-FFF2-40B4-BE49-F238E27FC236}">
                <a16:creationId xmlns:a16="http://schemas.microsoft.com/office/drawing/2014/main" id="{48F22C60-ECFA-4A49-A041-AD2598FB7A07}"/>
              </a:ext>
            </a:extLst>
          </p:cNvPr>
          <p:cNvPicPr/>
          <p:nvPr/>
        </p:nvPicPr>
        <p:blipFill rotWithShape="1">
          <a:blip r:embed="rId7" cstate="print">
            <a:extLst>
              <a:ext uri="{28A0092B-C50C-407E-A947-70E740481C1C}">
                <a14:useLocalDpi xmlns:a14="http://schemas.microsoft.com/office/drawing/2010/main" val="0"/>
              </a:ext>
            </a:extLst>
          </a:blip>
          <a:srcRect l="8568" t="3024" r="11467" b="5232"/>
          <a:stretch/>
        </p:blipFill>
        <p:spPr bwMode="auto">
          <a:xfrm>
            <a:off x="3460428" y="2130812"/>
            <a:ext cx="1800000" cy="1800000"/>
          </a:xfrm>
          <a:prstGeom prst="rect">
            <a:avLst/>
          </a:prstGeom>
          <a:noFill/>
          <a:ln>
            <a:noFill/>
          </a:ln>
          <a:extLst>
            <a:ext uri="{53640926-AAD7-44D8-BBD7-CCE9431645EC}">
              <a14:shadowObscured xmlns:a14="http://schemas.microsoft.com/office/drawing/2010/main"/>
            </a:ext>
          </a:extLst>
        </p:spPr>
      </p:pic>
      <p:pic>
        <p:nvPicPr>
          <p:cNvPr id="63" name="圖片 62">
            <a:extLst>
              <a:ext uri="{FF2B5EF4-FFF2-40B4-BE49-F238E27FC236}">
                <a16:creationId xmlns:a16="http://schemas.microsoft.com/office/drawing/2014/main" id="{1C9EF688-0B2F-4A97-AD9B-C16CD742619A}"/>
              </a:ext>
            </a:extLst>
          </p:cNvPr>
          <p:cNvPicPr/>
          <p:nvPr/>
        </p:nvPicPr>
        <p:blipFill rotWithShape="1">
          <a:blip r:embed="rId8" cstate="print">
            <a:extLst>
              <a:ext uri="{28A0092B-C50C-407E-A947-70E740481C1C}">
                <a14:useLocalDpi xmlns:a14="http://schemas.microsoft.com/office/drawing/2010/main" val="0"/>
              </a:ext>
            </a:extLst>
          </a:blip>
          <a:srcRect l="5902" t="4537" r="4084" b="3201"/>
          <a:stretch/>
        </p:blipFill>
        <p:spPr bwMode="auto">
          <a:xfrm>
            <a:off x="5616337" y="4629374"/>
            <a:ext cx="1800000" cy="1800000"/>
          </a:xfrm>
          <a:prstGeom prst="rect">
            <a:avLst/>
          </a:prstGeom>
          <a:noFill/>
          <a:ln>
            <a:noFill/>
          </a:ln>
          <a:extLst>
            <a:ext uri="{53640926-AAD7-44D8-BBD7-CCE9431645EC}">
              <a14:shadowObscured xmlns:a14="http://schemas.microsoft.com/office/drawing/2010/main"/>
            </a:ext>
          </a:extLst>
        </p:spPr>
      </p:pic>
      <p:pic>
        <p:nvPicPr>
          <p:cNvPr id="64" name="圖片 63">
            <a:extLst>
              <a:ext uri="{FF2B5EF4-FFF2-40B4-BE49-F238E27FC236}">
                <a16:creationId xmlns:a16="http://schemas.microsoft.com/office/drawing/2014/main" id="{8B82EAC8-6B3D-47B8-A33D-6D6BE70787FF}"/>
              </a:ext>
            </a:extLst>
          </p:cNvPr>
          <p:cNvPicPr/>
          <p:nvPr/>
        </p:nvPicPr>
        <p:blipFill rotWithShape="1">
          <a:blip r:embed="rId9" cstate="print">
            <a:extLst>
              <a:ext uri="{28A0092B-C50C-407E-A947-70E740481C1C}">
                <a14:useLocalDpi xmlns:a14="http://schemas.microsoft.com/office/drawing/2010/main" val="0"/>
              </a:ext>
            </a:extLst>
          </a:blip>
          <a:srcRect l="7183" t="3024" r="11989" b="6238"/>
          <a:stretch/>
        </p:blipFill>
        <p:spPr bwMode="auto">
          <a:xfrm>
            <a:off x="3456040" y="4627270"/>
            <a:ext cx="1800000" cy="1800000"/>
          </a:xfrm>
          <a:prstGeom prst="rect">
            <a:avLst/>
          </a:prstGeom>
          <a:noFill/>
          <a:ln>
            <a:noFill/>
          </a:ln>
          <a:extLst>
            <a:ext uri="{53640926-AAD7-44D8-BBD7-CCE9431645EC}">
              <a14:shadowObscured xmlns:a14="http://schemas.microsoft.com/office/drawing/2010/main"/>
            </a:ext>
          </a:extLst>
        </p:spPr>
      </p:pic>
      <p:pic>
        <p:nvPicPr>
          <p:cNvPr id="65" name="圖片 64">
            <a:extLst>
              <a:ext uri="{FF2B5EF4-FFF2-40B4-BE49-F238E27FC236}">
                <a16:creationId xmlns:a16="http://schemas.microsoft.com/office/drawing/2014/main" id="{9BB933AB-D774-4B62-8562-5161B44734F6}"/>
              </a:ext>
            </a:extLst>
          </p:cNvPr>
          <p:cNvPicPr/>
          <p:nvPr/>
        </p:nvPicPr>
        <p:blipFill rotWithShape="1">
          <a:blip r:embed="rId10" cstate="print">
            <a:extLst>
              <a:ext uri="{28A0092B-C50C-407E-A947-70E740481C1C}">
                <a14:useLocalDpi xmlns:a14="http://schemas.microsoft.com/office/drawing/2010/main" val="0"/>
              </a:ext>
            </a:extLst>
          </a:blip>
          <a:srcRect l="6609" t="2017" r="12297" b="5221"/>
          <a:stretch/>
        </p:blipFill>
        <p:spPr bwMode="auto">
          <a:xfrm>
            <a:off x="1314918" y="4629374"/>
            <a:ext cx="1800000" cy="1800000"/>
          </a:xfrm>
          <a:prstGeom prst="rect">
            <a:avLst/>
          </a:prstGeom>
          <a:noFill/>
          <a:ln>
            <a:noFill/>
          </a:ln>
          <a:extLst>
            <a:ext uri="{53640926-AAD7-44D8-BBD7-CCE9431645EC}">
              <a14:shadowObscured xmlns:a14="http://schemas.microsoft.com/office/drawing/2010/main"/>
            </a:ext>
          </a:extLst>
        </p:spPr>
      </p:pic>
      <p:cxnSp>
        <p:nvCxnSpPr>
          <p:cNvPr id="66" name="直線接點 65">
            <a:extLst>
              <a:ext uri="{FF2B5EF4-FFF2-40B4-BE49-F238E27FC236}">
                <a16:creationId xmlns:a16="http://schemas.microsoft.com/office/drawing/2014/main" id="{FE7ACADB-45F0-454A-9F4B-000848FA52E6}"/>
              </a:ext>
            </a:extLst>
          </p:cNvPr>
          <p:cNvCxnSpPr>
            <a:cxnSpLocks/>
          </p:cNvCxnSpPr>
          <p:nvPr/>
        </p:nvCxnSpPr>
        <p:spPr>
          <a:xfrm>
            <a:off x="8087360" y="1627864"/>
            <a:ext cx="0" cy="52027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68" name="圖片 67">
            <a:extLst>
              <a:ext uri="{FF2B5EF4-FFF2-40B4-BE49-F238E27FC236}">
                <a16:creationId xmlns:a16="http://schemas.microsoft.com/office/drawing/2014/main" id="{53C3C928-7597-4754-9DDC-2EE061ACBAB1}"/>
              </a:ext>
            </a:extLst>
          </p:cNvPr>
          <p:cNvPicPr/>
          <p:nvPr/>
        </p:nvPicPr>
        <p:blipFill rotWithShape="1">
          <a:blip r:embed="rId3" cstate="print">
            <a:extLst>
              <a:ext uri="{28A0092B-C50C-407E-A947-70E740481C1C}">
                <a14:useLocalDpi xmlns:a14="http://schemas.microsoft.com/office/drawing/2010/main" val="0"/>
              </a:ext>
            </a:extLst>
          </a:blip>
          <a:srcRect l="4970" t="20141" r="65964" b="58934"/>
          <a:stretch/>
        </p:blipFill>
        <p:spPr bwMode="auto">
          <a:xfrm>
            <a:off x="10401330" y="2933403"/>
            <a:ext cx="1567968" cy="1011435"/>
          </a:xfrm>
          <a:prstGeom prst="rect">
            <a:avLst/>
          </a:prstGeom>
          <a:noFill/>
          <a:ln>
            <a:noFill/>
          </a:ln>
          <a:extLst>
            <a:ext uri="{53640926-AAD7-44D8-BBD7-CCE9431645EC}">
              <a14:shadowObscured xmlns:a14="http://schemas.microsoft.com/office/drawing/2010/main"/>
            </a:ext>
          </a:extLst>
        </p:spPr>
      </p:pic>
      <p:sp>
        <p:nvSpPr>
          <p:cNvPr id="69" name="文字方塊 68">
            <a:extLst>
              <a:ext uri="{FF2B5EF4-FFF2-40B4-BE49-F238E27FC236}">
                <a16:creationId xmlns:a16="http://schemas.microsoft.com/office/drawing/2014/main" id="{AF7D3D07-5945-43BE-8E3C-EFF1AC07993D}"/>
              </a:ext>
            </a:extLst>
          </p:cNvPr>
          <p:cNvSpPr txBox="1"/>
          <p:nvPr/>
        </p:nvSpPr>
        <p:spPr>
          <a:xfrm>
            <a:off x="6011193" y="6427270"/>
            <a:ext cx="1025235"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Belly up</a:t>
            </a:r>
          </a:p>
        </p:txBody>
      </p:sp>
      <p:sp>
        <p:nvSpPr>
          <p:cNvPr id="24" name="文本框 3">
            <a:extLst>
              <a:ext uri="{FF2B5EF4-FFF2-40B4-BE49-F238E27FC236}">
                <a16:creationId xmlns:a16="http://schemas.microsoft.com/office/drawing/2014/main" id="{F4F8355E-75B5-46EF-9033-D08259DC7F09}"/>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Experimental Results (11/11)</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文本框 11">
            <a:extLst>
              <a:ext uri="{FF2B5EF4-FFF2-40B4-BE49-F238E27FC236}">
                <a16:creationId xmlns:a16="http://schemas.microsoft.com/office/drawing/2014/main" id="{EC1F139B-57A7-4BA1-A125-9C622B1037A2}"/>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Incorrect: Realtek AMB82-mini Capturing Computer Screen</a:t>
            </a:r>
          </a:p>
        </p:txBody>
      </p:sp>
    </p:spTree>
    <p:extLst>
      <p:ext uri="{BB962C8B-B14F-4D97-AF65-F5344CB8AC3E}">
        <p14:creationId xmlns:p14="http://schemas.microsoft.com/office/powerpoint/2010/main" val="100240555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8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6</a:t>
            </a:r>
          </a:p>
        </p:txBody>
      </p:sp>
      <p:sp>
        <p:nvSpPr>
          <p:cNvPr id="8" name="文本框 7"/>
          <p:cNvSpPr txBox="1"/>
          <p:nvPr/>
        </p:nvSpPr>
        <p:spPr>
          <a:xfrm>
            <a:off x="4410507" y="2659559"/>
            <a:ext cx="6722714" cy="769441"/>
          </a:xfrm>
          <a:prstGeom prst="rect">
            <a:avLst/>
          </a:prstGeom>
          <a:noFill/>
        </p:spPr>
        <p:txBody>
          <a:bodyPr wrap="square" rtlCol="0">
            <a:spAutoFit/>
          </a:bodyPr>
          <a:lstStyle/>
          <a:p>
            <a:pPr algn="dist"/>
            <a:r>
              <a:rPr lang="en-US" altLang="zh-TW" sz="44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Conclusion and Future Work</a:t>
            </a:r>
          </a:p>
        </p:txBody>
      </p:sp>
      <p:cxnSp>
        <p:nvCxnSpPr>
          <p:cNvPr id="9" name="直接连接符 8"/>
          <p:cNvCxnSpPr>
            <a:cxnSpLocks/>
          </p:cNvCxnSpPr>
          <p:nvPr/>
        </p:nvCxnSpPr>
        <p:spPr>
          <a:xfrm>
            <a:off x="4410867" y="3667747"/>
            <a:ext cx="694293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工研院材料與化工研究所">
            <a:extLst>
              <a:ext uri="{FF2B5EF4-FFF2-40B4-BE49-F238E27FC236}">
                <a16:creationId xmlns:a16="http://schemas.microsoft.com/office/drawing/2014/main" id="{54CB70DB-2046-42DD-8684-DE3AE01AC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323" y="376198"/>
            <a:ext cx="3154846" cy="1020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國立臺灣大學- 維基百科，自由的百科全書">
            <a:extLst>
              <a:ext uri="{FF2B5EF4-FFF2-40B4-BE49-F238E27FC236}">
                <a16:creationId xmlns:a16="http://schemas.microsoft.com/office/drawing/2014/main" id="{BE65BEAD-3922-4531-819E-BED10D823B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4486" y="440305"/>
            <a:ext cx="891854" cy="89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550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37</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Conclusion and Future Work (1/3)</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Implications and Contributions of LiRecognition</a:t>
            </a:r>
          </a:p>
        </p:txBody>
      </p:sp>
      <p:sp>
        <p:nvSpPr>
          <p:cNvPr id="21" name="文本框 10">
            <a:extLst>
              <a:ext uri="{FF2B5EF4-FFF2-40B4-BE49-F238E27FC236}">
                <a16:creationId xmlns:a16="http://schemas.microsoft.com/office/drawing/2014/main" id="{49658891-ED1E-4D68-912B-54F00E6CC769}"/>
              </a:ext>
            </a:extLst>
          </p:cNvPr>
          <p:cNvSpPr txBox="1"/>
          <p:nvPr/>
        </p:nvSpPr>
        <p:spPr>
          <a:xfrm>
            <a:off x="796412" y="1666796"/>
            <a:ext cx="10886741" cy="2677656"/>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Utilizes the SDXL-Lightning model and LoRA to generate high-quality synthetic images, addressing the issue of insufficient training data.</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Use the Torch Pruning library to prune the YOLOv7-tiny model, enabling efficient deployment on the Realtek AMB82-mini chip, with the frame rate approximately doubling.</a:t>
            </a:r>
          </a:p>
        </p:txBody>
      </p:sp>
      <p:sp>
        <p:nvSpPr>
          <p:cNvPr id="6" name="文字方塊 5">
            <a:extLst>
              <a:ext uri="{FF2B5EF4-FFF2-40B4-BE49-F238E27FC236}">
                <a16:creationId xmlns:a16="http://schemas.microsoft.com/office/drawing/2014/main" id="{956FF487-84DC-4AC4-A245-03E156B7E742}"/>
              </a:ext>
            </a:extLst>
          </p:cNvPr>
          <p:cNvSpPr txBox="1"/>
          <p:nvPr/>
        </p:nvSpPr>
        <p:spPr>
          <a:xfrm>
            <a:off x="8042786" y="577347"/>
            <a:ext cx="4095471"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SDXL-lightning:</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Stable Diffusion</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XL-lightning </a:t>
            </a:r>
          </a:p>
        </p:txBody>
      </p:sp>
    </p:spTree>
    <p:extLst>
      <p:ext uri="{BB962C8B-B14F-4D97-AF65-F5344CB8AC3E}">
        <p14:creationId xmlns:p14="http://schemas.microsoft.com/office/powerpoint/2010/main" val="361944227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38</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Conclusion and Future Work (2/3)</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Conclusion</a:t>
            </a:r>
          </a:p>
        </p:txBody>
      </p:sp>
      <p:sp>
        <p:nvSpPr>
          <p:cNvPr id="39" name="文本框 10">
            <a:extLst>
              <a:ext uri="{FF2B5EF4-FFF2-40B4-BE49-F238E27FC236}">
                <a16:creationId xmlns:a16="http://schemas.microsoft.com/office/drawing/2014/main" id="{126E08CA-9F58-44ED-BCC1-F49A30EC3B36}"/>
              </a:ext>
            </a:extLst>
          </p:cNvPr>
          <p:cNvSpPr txBox="1"/>
          <p:nvPr/>
        </p:nvSpPr>
        <p:spPr>
          <a:xfrm>
            <a:off x="796412" y="1666796"/>
            <a:ext cx="10886741" cy="3046988"/>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LiRecognition successfully combines advanced generative and object detection models to enhance real-time cat behavior recognition, demonstrating high accuracy, efficiency, and robustness. </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The study's findings offer valuable insights and practical solutions for real-time behavior recognition systems in resource-constrained environments.</a:t>
            </a:r>
          </a:p>
        </p:txBody>
      </p:sp>
    </p:spTree>
    <p:extLst>
      <p:ext uri="{BB962C8B-B14F-4D97-AF65-F5344CB8AC3E}">
        <p14:creationId xmlns:p14="http://schemas.microsoft.com/office/powerpoint/2010/main" val="64930470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39</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Conclusion and Future Work (3/3)</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Future Work</a:t>
            </a:r>
          </a:p>
        </p:txBody>
      </p:sp>
      <p:sp>
        <p:nvSpPr>
          <p:cNvPr id="21" name="文本框 10">
            <a:extLst>
              <a:ext uri="{FF2B5EF4-FFF2-40B4-BE49-F238E27FC236}">
                <a16:creationId xmlns:a16="http://schemas.microsoft.com/office/drawing/2014/main" id="{71878A88-EB23-434B-B896-15AB1AE5A97D}"/>
              </a:ext>
            </a:extLst>
          </p:cNvPr>
          <p:cNvSpPr txBox="1"/>
          <p:nvPr/>
        </p:nvSpPr>
        <p:spPr>
          <a:xfrm>
            <a:off x="796412" y="1666796"/>
            <a:ext cx="10886741" cy="3416320"/>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Enhance the realism and diversity of synthetic data.</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Expanding the system to recognize a wider range of animal behaviors.</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Conducting extensive real-world testing would provide deeper insights into its performance and robustness.</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12894484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4</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Introduction (1/3)</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本框 10">
            <a:extLst>
              <a:ext uri="{FF2B5EF4-FFF2-40B4-BE49-F238E27FC236}">
                <a16:creationId xmlns:a16="http://schemas.microsoft.com/office/drawing/2014/main" id="{0B9BBED7-5887-4A11-B5B8-FBFEB2B90063}"/>
              </a:ext>
            </a:extLst>
          </p:cNvPr>
          <p:cNvSpPr txBox="1"/>
          <p:nvPr/>
        </p:nvSpPr>
        <p:spPr>
          <a:xfrm>
            <a:off x="796412" y="1666796"/>
            <a:ext cx="10886741" cy="2308324"/>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Increasing number of household pets raises significant health and welfare concerns.</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Real-time behavior recognition technology in embedded systems enables new methods for monitoring and understanding pet behaviors.</a:t>
            </a: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Overview</a:t>
            </a:r>
          </a:p>
        </p:txBody>
      </p:sp>
    </p:spTree>
    <p:extLst>
      <p:ext uri="{BB962C8B-B14F-4D97-AF65-F5344CB8AC3E}">
        <p14:creationId xmlns:p14="http://schemas.microsoft.com/office/powerpoint/2010/main" val="171334773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8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7</a:t>
            </a:r>
          </a:p>
        </p:txBody>
      </p:sp>
      <p:sp>
        <p:nvSpPr>
          <p:cNvPr id="8" name="文本框 7"/>
          <p:cNvSpPr txBox="1"/>
          <p:nvPr/>
        </p:nvSpPr>
        <p:spPr>
          <a:xfrm>
            <a:off x="4410507" y="2659559"/>
            <a:ext cx="5211958" cy="769441"/>
          </a:xfrm>
          <a:prstGeom prst="rect">
            <a:avLst/>
          </a:prstGeom>
          <a:noFill/>
        </p:spPr>
        <p:txBody>
          <a:bodyPr wrap="square" rtlCol="0">
            <a:spAutoFit/>
          </a:bodyPr>
          <a:lstStyle/>
          <a:p>
            <a:pPr algn="dist"/>
            <a:r>
              <a:rPr lang="en-US" altLang="zh-TW" sz="44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References</a:t>
            </a:r>
          </a:p>
        </p:txBody>
      </p:sp>
      <p:cxnSp>
        <p:nvCxnSpPr>
          <p:cNvPr id="9" name="直接连接符 8"/>
          <p:cNvCxnSpPr>
            <a:cxnSpLocks/>
          </p:cNvCxnSpPr>
          <p:nvPr/>
        </p:nvCxnSpPr>
        <p:spPr>
          <a:xfrm>
            <a:off x="4410867" y="3667747"/>
            <a:ext cx="5211598"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工研院材料與化工研究所">
            <a:extLst>
              <a:ext uri="{FF2B5EF4-FFF2-40B4-BE49-F238E27FC236}">
                <a16:creationId xmlns:a16="http://schemas.microsoft.com/office/drawing/2014/main" id="{54CB70DB-2046-42DD-8684-DE3AE01AC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323" y="376198"/>
            <a:ext cx="3154846" cy="1020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國立臺灣大學- 維基百科，自由的百科全書">
            <a:extLst>
              <a:ext uri="{FF2B5EF4-FFF2-40B4-BE49-F238E27FC236}">
                <a16:creationId xmlns:a16="http://schemas.microsoft.com/office/drawing/2014/main" id="{BE65BEAD-3922-4531-819E-BED10D823B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4486" y="440305"/>
            <a:ext cx="891854" cy="89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814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41</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References</a:t>
            </a:r>
          </a:p>
        </p:txBody>
      </p:sp>
      <p:sp>
        <p:nvSpPr>
          <p:cNvPr id="4" name="文本框 10">
            <a:extLst>
              <a:ext uri="{FF2B5EF4-FFF2-40B4-BE49-F238E27FC236}">
                <a16:creationId xmlns:a16="http://schemas.microsoft.com/office/drawing/2014/main" id="{0B9BBED7-5887-4A11-B5B8-FBFEB2B90063}"/>
              </a:ext>
            </a:extLst>
          </p:cNvPr>
          <p:cNvSpPr txBox="1"/>
          <p:nvPr/>
        </p:nvSpPr>
        <p:spPr>
          <a:xfrm>
            <a:off x="863508" y="1065712"/>
            <a:ext cx="10886741" cy="5632311"/>
          </a:xfrm>
          <a:prstGeom prst="rect">
            <a:avLst/>
          </a:prstGeom>
          <a:noFill/>
        </p:spPr>
        <p:txBody>
          <a:bodyPr wrap="square" rtlCol="0">
            <a:spAutoFit/>
          </a:bodyPr>
          <a:lstStyle/>
          <a:p>
            <a:pPr marL="342900" lvl="0" indent="-342900" algn="just">
              <a:buFont typeface="+mj-lt"/>
              <a:buAutoNum type="arabicPeriod"/>
            </a:pPr>
            <a:r>
              <a:rPr lang="en-US" altLang="zh-TW" sz="2000" dirty="0">
                <a:latin typeface="Times New Roman" panose="02020603050405020304" pitchFamily="18" charset="0"/>
                <a:cs typeface="Times New Roman" panose="02020603050405020304" pitchFamily="18" charset="0"/>
              </a:rPr>
              <a:t>I. J. Goodfellow, J. </a:t>
            </a:r>
            <a:r>
              <a:rPr lang="en-US" altLang="zh-TW" sz="2000" dirty="0" err="1">
                <a:latin typeface="Times New Roman" panose="02020603050405020304" pitchFamily="18" charset="0"/>
                <a:cs typeface="Times New Roman" panose="02020603050405020304" pitchFamily="18" charset="0"/>
              </a:rPr>
              <a:t>Pouget</a:t>
            </a:r>
            <a:r>
              <a:rPr lang="en-US" altLang="zh-TW" sz="2000" dirty="0">
                <a:latin typeface="Times New Roman" panose="02020603050405020304" pitchFamily="18" charset="0"/>
                <a:cs typeface="Times New Roman" panose="02020603050405020304" pitchFamily="18" charset="0"/>
              </a:rPr>
              <a:t>-Abadie, M. Mirza, B. Xu, D. </a:t>
            </a:r>
            <a:r>
              <a:rPr lang="en-US" altLang="zh-TW" sz="2000" dirty="0" err="1">
                <a:latin typeface="Times New Roman" panose="02020603050405020304" pitchFamily="18" charset="0"/>
                <a:cs typeface="Times New Roman" panose="02020603050405020304" pitchFamily="18" charset="0"/>
              </a:rPr>
              <a:t>Warde</a:t>
            </a:r>
            <a:r>
              <a:rPr lang="en-US" altLang="zh-TW" sz="2000" dirty="0">
                <a:latin typeface="Times New Roman" panose="02020603050405020304" pitchFamily="18" charset="0"/>
                <a:cs typeface="Times New Roman" panose="02020603050405020304" pitchFamily="18" charset="0"/>
              </a:rPr>
              <a:t>-Farley, S. </a:t>
            </a:r>
            <a:r>
              <a:rPr lang="en-US" altLang="zh-TW" sz="2000" dirty="0" err="1">
                <a:latin typeface="Times New Roman" panose="02020603050405020304" pitchFamily="18" charset="0"/>
                <a:cs typeface="Times New Roman" panose="02020603050405020304" pitchFamily="18" charset="0"/>
              </a:rPr>
              <a:t>Ozair</a:t>
            </a:r>
            <a:r>
              <a:rPr lang="en-US" altLang="zh-TW" sz="2000" dirty="0">
                <a:latin typeface="Times New Roman" panose="02020603050405020304" pitchFamily="18" charset="0"/>
                <a:cs typeface="Times New Roman" panose="02020603050405020304" pitchFamily="18" charset="0"/>
              </a:rPr>
              <a:t>, A. Courville, and Y. </a:t>
            </a:r>
            <a:r>
              <a:rPr lang="en-US" altLang="zh-TW" sz="2000" dirty="0" err="1">
                <a:latin typeface="Times New Roman" panose="02020603050405020304" pitchFamily="18" charset="0"/>
                <a:cs typeface="Times New Roman" panose="02020603050405020304" pitchFamily="18" charset="0"/>
              </a:rPr>
              <a:t>Bengio</a:t>
            </a:r>
            <a:r>
              <a:rPr lang="en-US" altLang="zh-TW" sz="2000" dirty="0">
                <a:latin typeface="Times New Roman" panose="02020603050405020304" pitchFamily="18" charset="0"/>
                <a:cs typeface="Times New Roman" panose="02020603050405020304" pitchFamily="18" charset="0"/>
              </a:rPr>
              <a:t>, " Generative Adversarial Networks," </a:t>
            </a:r>
            <a:r>
              <a:rPr lang="en-US" altLang="zh-TW" sz="2000" i="1" dirty="0">
                <a:latin typeface="Times New Roman" panose="02020603050405020304" pitchFamily="18" charset="0"/>
                <a:cs typeface="Times New Roman" panose="02020603050405020304" pitchFamily="18" charset="0"/>
              </a:rPr>
              <a:t>Proceedings of Advances in Neural Information Processing Systems, </a:t>
            </a:r>
            <a:r>
              <a:rPr lang="en-US" altLang="zh-TW" sz="2000" dirty="0">
                <a:latin typeface="Times New Roman" panose="02020603050405020304" pitchFamily="18" charset="0"/>
                <a:cs typeface="Times New Roman" panose="02020603050405020304" pitchFamily="18" charset="0"/>
                <a:hlinkClick r:id="rId2"/>
              </a:rPr>
              <a:t>https://arxiv.org/pdf/1406.2661</a:t>
            </a:r>
            <a:r>
              <a:rPr lang="en-US" altLang="zh-TW" sz="2000" dirty="0">
                <a:latin typeface="Times New Roman" panose="02020603050405020304" pitchFamily="18" charset="0"/>
                <a:cs typeface="Times New Roman" panose="02020603050405020304" pitchFamily="18" charset="0"/>
              </a:rPr>
              <a:t>, 2014</a:t>
            </a:r>
            <a:r>
              <a:rPr lang="en-US" altLang="zh-TW" sz="2000" i="1" dirty="0">
                <a:latin typeface="Times New Roman" panose="02020603050405020304" pitchFamily="18" charset="0"/>
                <a:cs typeface="Times New Roman" panose="02020603050405020304" pitchFamily="18" charset="0"/>
              </a:rPr>
              <a:t>.</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n-US" altLang="zh-TW" sz="2000" dirty="0">
                <a:latin typeface="Times New Roman" panose="02020603050405020304" pitchFamily="18" charset="0"/>
                <a:cs typeface="Times New Roman" panose="02020603050405020304" pitchFamily="18" charset="0"/>
              </a:rPr>
              <a:t>A. Radford, L. Metz, and S. </a:t>
            </a:r>
            <a:r>
              <a:rPr lang="en-US" altLang="zh-TW" sz="2000" dirty="0" err="1">
                <a:latin typeface="Times New Roman" panose="02020603050405020304" pitchFamily="18" charset="0"/>
                <a:cs typeface="Times New Roman" panose="02020603050405020304" pitchFamily="18" charset="0"/>
              </a:rPr>
              <a:t>Chintala</a:t>
            </a:r>
            <a:r>
              <a:rPr lang="en-US" altLang="zh-TW" sz="2000" dirty="0">
                <a:latin typeface="Times New Roman" panose="02020603050405020304" pitchFamily="18" charset="0"/>
                <a:cs typeface="Times New Roman" panose="02020603050405020304" pitchFamily="18" charset="0"/>
              </a:rPr>
              <a:t>, "Unsupervised Representation Learning with Deep Convolutional Generative Adversarial Networks,"</a:t>
            </a:r>
            <a:r>
              <a:rPr lang="en-US" altLang="zh-TW" sz="2000" i="1" dirty="0">
                <a:latin typeface="Times New Roman" panose="02020603050405020304" pitchFamily="18" charset="0"/>
                <a:cs typeface="Times New Roman" panose="02020603050405020304" pitchFamily="18" charset="0"/>
              </a:rPr>
              <a:t> Proceedings of the International Conference on Learning Representations, </a:t>
            </a:r>
            <a:r>
              <a:rPr lang="en-US" altLang="zh-TW" sz="2000" dirty="0">
                <a:latin typeface="Times New Roman" panose="02020603050405020304" pitchFamily="18" charset="0"/>
                <a:cs typeface="Times New Roman" panose="02020603050405020304" pitchFamily="18" charset="0"/>
                <a:hlinkClick r:id="rId3"/>
              </a:rPr>
              <a:t>https://arxiv.org/pdf/1511.06434</a:t>
            </a:r>
            <a:r>
              <a:rPr lang="en-US" altLang="zh-TW" sz="2000" i="1"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2016.</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n-US" altLang="zh-TW" sz="2000" dirty="0">
                <a:latin typeface="Times New Roman" panose="02020603050405020304" pitchFamily="18" charset="0"/>
                <a:cs typeface="Times New Roman" panose="02020603050405020304" pitchFamily="18" charset="0"/>
              </a:rPr>
              <a:t>J. Y. Zhu, et al., "Unpaired Image-to-Image Translation Using Cycle-Consistent Adversarial Networks," </a:t>
            </a:r>
            <a:r>
              <a:rPr lang="en-US" altLang="zh-TW" sz="2000" i="1" dirty="0">
                <a:latin typeface="Times New Roman" panose="02020603050405020304" pitchFamily="18" charset="0"/>
                <a:cs typeface="Times New Roman" panose="02020603050405020304" pitchFamily="18" charset="0"/>
              </a:rPr>
              <a:t>Proceedings of the IEEE International Conference on Computer Vision, </a:t>
            </a:r>
            <a:r>
              <a:rPr lang="en-US" altLang="zh-TW" sz="2000" dirty="0">
                <a:latin typeface="Times New Roman" panose="02020603050405020304" pitchFamily="18" charset="0"/>
                <a:cs typeface="Times New Roman" panose="02020603050405020304" pitchFamily="18" charset="0"/>
                <a:hlinkClick r:id="rId4"/>
              </a:rPr>
              <a:t>https://arxiv.org/pdf/1703.10593</a:t>
            </a:r>
            <a:r>
              <a:rPr lang="en-US" altLang="zh-TW" sz="2000" i="1"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2017</a:t>
            </a:r>
            <a:r>
              <a:rPr lang="en-US" altLang="zh-TW" sz="2000" i="1" dirty="0">
                <a:latin typeface="Times New Roman" panose="02020603050405020304" pitchFamily="18" charset="0"/>
                <a:cs typeface="Times New Roman" panose="02020603050405020304" pitchFamily="18" charset="0"/>
              </a:rPr>
              <a:t>.</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n-US" altLang="zh-TW" sz="2000" dirty="0">
                <a:latin typeface="Times New Roman" panose="02020603050405020304" pitchFamily="18" charset="0"/>
                <a:cs typeface="Times New Roman" panose="02020603050405020304" pitchFamily="18" charset="0"/>
              </a:rPr>
              <a:t>D. P </a:t>
            </a:r>
            <a:r>
              <a:rPr lang="en-US" altLang="zh-TW" sz="2000" dirty="0" err="1">
                <a:latin typeface="Times New Roman" panose="02020603050405020304" pitchFamily="18" charset="0"/>
                <a:cs typeface="Times New Roman" panose="02020603050405020304" pitchFamily="18" charset="0"/>
              </a:rPr>
              <a:t>Kingma</a:t>
            </a:r>
            <a:r>
              <a:rPr lang="en-US" altLang="zh-TW" sz="2000" dirty="0">
                <a:latin typeface="Times New Roman" panose="02020603050405020304" pitchFamily="18" charset="0"/>
                <a:cs typeface="Times New Roman" panose="02020603050405020304" pitchFamily="18" charset="0"/>
              </a:rPr>
              <a:t>, M. Welling, "Auto-Encoding Variational Bayes," </a:t>
            </a:r>
            <a:r>
              <a:rPr lang="en-US" altLang="zh-TW" sz="2000" i="1" dirty="0" err="1">
                <a:latin typeface="Times New Roman" panose="02020603050405020304" pitchFamily="18" charset="0"/>
                <a:cs typeface="Times New Roman" panose="02020603050405020304" pitchFamily="18" charset="0"/>
              </a:rPr>
              <a:t>arXiv</a:t>
            </a:r>
            <a:r>
              <a:rPr lang="en-US" altLang="zh-TW" sz="2000" i="1" dirty="0">
                <a:latin typeface="Times New Roman" panose="02020603050405020304" pitchFamily="18" charset="0"/>
                <a:cs typeface="Times New Roman" panose="02020603050405020304" pitchFamily="18" charset="0"/>
              </a:rPr>
              <a:t> preprint arXiv:1312.6114</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5"/>
              </a:rPr>
              <a:t>https://arxiv.org/pdf/1312.6114</a:t>
            </a:r>
            <a:r>
              <a:rPr lang="en-US" altLang="zh-TW" sz="2000" dirty="0">
                <a:latin typeface="Times New Roman" panose="02020603050405020304" pitchFamily="18" charset="0"/>
                <a:cs typeface="Times New Roman" panose="02020603050405020304" pitchFamily="18" charset="0"/>
              </a:rPr>
              <a:t>, 2013.</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n-US" altLang="zh-TW" sz="2000" dirty="0">
                <a:latin typeface="Times New Roman" panose="02020603050405020304" pitchFamily="18" charset="0"/>
                <a:cs typeface="Times New Roman" panose="02020603050405020304" pitchFamily="18" charset="0"/>
              </a:rPr>
              <a:t>J. Ho, A. Jain, P. </a:t>
            </a:r>
            <a:r>
              <a:rPr lang="en-US" altLang="zh-TW" sz="2000" dirty="0" err="1">
                <a:latin typeface="Times New Roman" panose="02020603050405020304" pitchFamily="18" charset="0"/>
                <a:cs typeface="Times New Roman" panose="02020603050405020304" pitchFamily="18" charset="0"/>
              </a:rPr>
              <a:t>Abbeel</a:t>
            </a:r>
            <a:r>
              <a:rPr lang="en-US" altLang="zh-TW" sz="2000" dirty="0">
                <a:latin typeface="Times New Roman" panose="02020603050405020304" pitchFamily="18" charset="0"/>
                <a:cs typeface="Times New Roman" panose="02020603050405020304" pitchFamily="18" charset="0"/>
              </a:rPr>
              <a:t>, "Denoising Diffusion Probabilistic Models," </a:t>
            </a:r>
            <a:r>
              <a:rPr lang="en-US" altLang="zh-TW" sz="2000" i="1" dirty="0">
                <a:latin typeface="Times New Roman" panose="02020603050405020304" pitchFamily="18" charset="0"/>
                <a:cs typeface="Times New Roman" panose="02020603050405020304" pitchFamily="18" charset="0"/>
              </a:rPr>
              <a:t>Advances in neural information processing systems 33</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6"/>
              </a:rPr>
              <a:t>https://arxiv.org/pdf/2006.11239</a:t>
            </a:r>
            <a:r>
              <a:rPr lang="en-US" altLang="zh-TW" sz="2000" dirty="0">
                <a:latin typeface="Times New Roman" panose="02020603050405020304" pitchFamily="18" charset="0"/>
                <a:cs typeface="Times New Roman" panose="02020603050405020304" pitchFamily="18" charset="0"/>
              </a:rPr>
              <a:t>, 2020.</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n-US" altLang="zh-TW" sz="2000" dirty="0">
                <a:latin typeface="Times New Roman" panose="02020603050405020304" pitchFamily="18" charset="0"/>
                <a:cs typeface="Times New Roman" panose="02020603050405020304" pitchFamily="18" charset="0"/>
              </a:rPr>
              <a:t>J. Song, C. Meng, S. </a:t>
            </a:r>
            <a:r>
              <a:rPr lang="en-US" altLang="zh-TW" sz="2000" dirty="0" err="1">
                <a:latin typeface="Times New Roman" panose="02020603050405020304" pitchFamily="18" charset="0"/>
                <a:cs typeface="Times New Roman" panose="02020603050405020304" pitchFamily="18" charset="0"/>
              </a:rPr>
              <a:t>Ermon</a:t>
            </a:r>
            <a:r>
              <a:rPr lang="en-US" altLang="zh-TW" sz="2000" dirty="0">
                <a:latin typeface="Times New Roman" panose="02020603050405020304" pitchFamily="18" charset="0"/>
                <a:cs typeface="Times New Roman" panose="02020603050405020304" pitchFamily="18" charset="0"/>
              </a:rPr>
              <a:t>, “Denoising Diffusion Implicit Models,” </a:t>
            </a:r>
            <a:r>
              <a:rPr lang="en-US" altLang="zh-TW" sz="2000" i="1" dirty="0" err="1">
                <a:latin typeface="Times New Roman" panose="02020603050405020304" pitchFamily="18" charset="0"/>
                <a:cs typeface="Times New Roman" panose="02020603050405020304" pitchFamily="18" charset="0"/>
              </a:rPr>
              <a:t>arXiv</a:t>
            </a:r>
            <a:r>
              <a:rPr lang="en-US" altLang="zh-TW" sz="2000" i="1" dirty="0">
                <a:latin typeface="Times New Roman" panose="02020603050405020304" pitchFamily="18" charset="0"/>
                <a:cs typeface="Times New Roman" panose="02020603050405020304" pitchFamily="18" charset="0"/>
              </a:rPr>
              <a:t> preprint arXiv:2010.02502</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7"/>
              </a:rPr>
              <a:t>https://arxiv.org/pdf/2010.02502</a:t>
            </a:r>
            <a:r>
              <a:rPr lang="en-US" altLang="zh-TW" sz="2000" dirty="0">
                <a:latin typeface="Times New Roman" panose="02020603050405020304" pitchFamily="18" charset="0"/>
                <a:cs typeface="Times New Roman" panose="02020603050405020304" pitchFamily="18" charset="0"/>
              </a:rPr>
              <a:t>, 2019.</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n-US" altLang="zh-TW" sz="2000" dirty="0">
                <a:latin typeface="Times New Roman" panose="02020603050405020304" pitchFamily="18" charset="0"/>
                <a:cs typeface="Times New Roman" panose="02020603050405020304" pitchFamily="18" charset="0"/>
              </a:rPr>
              <a:t>A. Ramesh, M. Pavlov, G. Goh, S. Gray, C. Voss, A. Radford, M. Chen, I. </a:t>
            </a:r>
            <a:r>
              <a:rPr lang="en-US" altLang="zh-TW" sz="2000" dirty="0" err="1">
                <a:latin typeface="Times New Roman" panose="02020603050405020304" pitchFamily="18" charset="0"/>
                <a:cs typeface="Times New Roman" panose="02020603050405020304" pitchFamily="18" charset="0"/>
              </a:rPr>
              <a:t>Sutskever</a:t>
            </a:r>
            <a:r>
              <a:rPr lang="en-US" altLang="zh-TW" sz="2000" dirty="0">
                <a:latin typeface="Times New Roman" panose="02020603050405020304" pitchFamily="18" charset="0"/>
                <a:cs typeface="Times New Roman" panose="02020603050405020304" pitchFamily="18" charset="0"/>
              </a:rPr>
              <a:t>, "Zero-Shot Text-to-Image Generation," </a:t>
            </a:r>
            <a:r>
              <a:rPr lang="en-US" altLang="zh-TW" sz="2000" i="1" dirty="0">
                <a:latin typeface="Times New Roman" panose="02020603050405020304" pitchFamily="18" charset="0"/>
                <a:cs typeface="Times New Roman" panose="02020603050405020304" pitchFamily="18" charset="0"/>
              </a:rPr>
              <a:t>International conference on machine learning. </a:t>
            </a:r>
            <a:r>
              <a:rPr lang="en-US" altLang="zh-TW" sz="2000" i="1" dirty="0" err="1">
                <a:latin typeface="Times New Roman" panose="02020603050405020304" pitchFamily="18" charset="0"/>
                <a:cs typeface="Times New Roman" panose="02020603050405020304" pitchFamily="18" charset="0"/>
              </a:rPr>
              <a:t>Pmlr</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8"/>
              </a:rPr>
              <a:t>https://arxiv.org/pdf/2102.12092</a:t>
            </a:r>
            <a:r>
              <a:rPr lang="en-US" altLang="zh-TW" sz="2000" dirty="0">
                <a:latin typeface="Times New Roman" panose="02020603050405020304" pitchFamily="18" charset="0"/>
                <a:cs typeface="Times New Roman" panose="02020603050405020304" pitchFamily="18" charset="0"/>
              </a:rPr>
              <a:t>, 2021.</a:t>
            </a:r>
            <a:endParaRPr lang="zh-TW"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52272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42</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References</a:t>
            </a:r>
          </a:p>
        </p:txBody>
      </p:sp>
      <p:sp>
        <p:nvSpPr>
          <p:cNvPr id="4" name="文本框 10">
            <a:extLst>
              <a:ext uri="{FF2B5EF4-FFF2-40B4-BE49-F238E27FC236}">
                <a16:creationId xmlns:a16="http://schemas.microsoft.com/office/drawing/2014/main" id="{0B9BBED7-5887-4A11-B5B8-FBFEB2B90063}"/>
              </a:ext>
            </a:extLst>
          </p:cNvPr>
          <p:cNvSpPr txBox="1"/>
          <p:nvPr/>
        </p:nvSpPr>
        <p:spPr>
          <a:xfrm>
            <a:off x="863508" y="1065712"/>
            <a:ext cx="10886741" cy="5632311"/>
          </a:xfrm>
          <a:prstGeom prst="rect">
            <a:avLst/>
          </a:prstGeom>
          <a:noFill/>
        </p:spPr>
        <p:txBody>
          <a:bodyPr wrap="square" rtlCol="0">
            <a:spAutoFit/>
          </a:bodyPr>
          <a:lstStyle/>
          <a:p>
            <a:pPr marL="365125" lvl="0" indent="-365125" algn="just">
              <a:buFont typeface="+mj-lt"/>
              <a:buAutoNum type="arabicPeriod" startAt="8"/>
            </a:pPr>
            <a:r>
              <a:rPr lang="en-US" altLang="zh-TW" sz="2000" dirty="0">
                <a:latin typeface="Times New Roman" panose="02020603050405020304" pitchFamily="18" charset="0"/>
                <a:cs typeface="Times New Roman" panose="02020603050405020304" pitchFamily="18" charset="0"/>
              </a:rPr>
              <a:t>A. Ramesh, P. </a:t>
            </a:r>
            <a:r>
              <a:rPr lang="en-US" altLang="zh-TW" sz="2000" dirty="0" err="1">
                <a:latin typeface="Times New Roman" panose="02020603050405020304" pitchFamily="18" charset="0"/>
                <a:cs typeface="Times New Roman" panose="02020603050405020304" pitchFamily="18" charset="0"/>
              </a:rPr>
              <a:t>Dhariwal</a:t>
            </a:r>
            <a:r>
              <a:rPr lang="en-US" altLang="zh-TW" sz="2000" dirty="0">
                <a:latin typeface="Times New Roman" panose="02020603050405020304" pitchFamily="18" charset="0"/>
                <a:cs typeface="Times New Roman" panose="02020603050405020304" pitchFamily="18" charset="0"/>
              </a:rPr>
              <a:t>, A. Nichol, C. Chu, M. Chen, "Hierarchical Text-Conditional Image Generation with CLIP </a:t>
            </a:r>
            <a:r>
              <a:rPr lang="en-US" altLang="zh-TW" sz="2000" dirty="0" err="1">
                <a:latin typeface="Times New Roman" panose="02020603050405020304" pitchFamily="18" charset="0"/>
                <a:cs typeface="Times New Roman" panose="02020603050405020304" pitchFamily="18" charset="0"/>
              </a:rPr>
              <a:t>Latents</a:t>
            </a:r>
            <a:r>
              <a:rPr lang="en-US" altLang="zh-TW" sz="2000" dirty="0">
                <a:latin typeface="Times New Roman" panose="02020603050405020304" pitchFamily="18" charset="0"/>
                <a:cs typeface="Times New Roman" panose="02020603050405020304" pitchFamily="18" charset="0"/>
              </a:rPr>
              <a:t>," </a:t>
            </a:r>
            <a:r>
              <a:rPr lang="en-US" altLang="zh-TW" sz="2000" i="1" dirty="0" err="1">
                <a:latin typeface="Times New Roman" panose="02020603050405020304" pitchFamily="18" charset="0"/>
                <a:cs typeface="Times New Roman" panose="02020603050405020304" pitchFamily="18" charset="0"/>
              </a:rPr>
              <a:t>arXiv</a:t>
            </a:r>
            <a:r>
              <a:rPr lang="en-US" altLang="zh-TW" sz="2000" i="1" dirty="0">
                <a:latin typeface="Times New Roman" panose="02020603050405020304" pitchFamily="18" charset="0"/>
                <a:cs typeface="Times New Roman" panose="02020603050405020304" pitchFamily="18" charset="0"/>
              </a:rPr>
              <a:t> preprint arXiv:2204.06125 1.2</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2"/>
              </a:rPr>
              <a:t>https://arxiv.org/abs/2204.06125</a:t>
            </a:r>
            <a:r>
              <a:rPr lang="en-US" altLang="zh-TW" sz="2000" dirty="0">
                <a:latin typeface="Times New Roman" panose="02020603050405020304" pitchFamily="18" charset="0"/>
                <a:cs typeface="Times New Roman" panose="02020603050405020304" pitchFamily="18" charset="0"/>
              </a:rPr>
              <a:t>, 2022.</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8"/>
            </a:pPr>
            <a:r>
              <a:rPr lang="en-US" altLang="zh-TW" sz="2000" dirty="0">
                <a:latin typeface="Times New Roman" panose="02020603050405020304" pitchFamily="18" charset="0"/>
                <a:cs typeface="Times New Roman" panose="02020603050405020304" pitchFamily="18" charset="0"/>
              </a:rPr>
              <a:t>J. </a:t>
            </a:r>
            <a:r>
              <a:rPr lang="en-US" altLang="zh-TW" sz="2000" dirty="0" err="1">
                <a:latin typeface="Times New Roman" panose="02020603050405020304" pitchFamily="18" charset="0"/>
                <a:cs typeface="Times New Roman" panose="02020603050405020304" pitchFamily="18" charset="0"/>
              </a:rPr>
              <a:t>Betker</a:t>
            </a:r>
            <a:r>
              <a:rPr lang="en-US" altLang="zh-TW" sz="2000" dirty="0">
                <a:latin typeface="Times New Roman" panose="02020603050405020304" pitchFamily="18" charset="0"/>
                <a:cs typeface="Times New Roman" panose="02020603050405020304" pitchFamily="18" charset="0"/>
              </a:rPr>
              <a:t>, et al., "Improving Image Captioning with Better Use of Captions," </a:t>
            </a:r>
            <a:r>
              <a:rPr lang="en-US" altLang="zh-TW" sz="2000" i="1" dirty="0">
                <a:latin typeface="Times New Roman" panose="02020603050405020304" pitchFamily="18" charset="0"/>
                <a:cs typeface="Times New Roman" panose="02020603050405020304" pitchFamily="18" charset="0"/>
              </a:rPr>
              <a:t>Computer Science. https://cdn.openai.com/papers/dall-e-3.pdf 2.3 (2023): 8</a:t>
            </a:r>
            <a:r>
              <a:rPr lang="en-US" altLang="zh-TW" sz="2000" dirty="0">
                <a:latin typeface="Times New Roman" panose="02020603050405020304" pitchFamily="18" charset="0"/>
                <a:cs typeface="Times New Roman" panose="02020603050405020304" pitchFamily="18" charset="0"/>
              </a:rPr>
              <a:t>.</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8"/>
            </a:pPr>
            <a:r>
              <a:rPr lang="en-US" altLang="zh-TW" sz="2000" dirty="0">
                <a:latin typeface="Times New Roman" panose="02020603050405020304" pitchFamily="18" charset="0"/>
                <a:cs typeface="Times New Roman" panose="02020603050405020304" pitchFamily="18" charset="0"/>
              </a:rPr>
              <a:t>C. </a:t>
            </a:r>
            <a:r>
              <a:rPr lang="en-US" altLang="zh-TW" sz="2000" dirty="0" err="1">
                <a:latin typeface="Times New Roman" panose="02020603050405020304" pitchFamily="18" charset="0"/>
                <a:cs typeface="Times New Roman" panose="02020603050405020304" pitchFamily="18" charset="0"/>
              </a:rPr>
              <a:t>Saharia</a:t>
            </a:r>
            <a:r>
              <a:rPr lang="en-US" altLang="zh-TW" sz="2000" dirty="0">
                <a:latin typeface="Times New Roman" panose="02020603050405020304" pitchFamily="18" charset="0"/>
                <a:cs typeface="Times New Roman" panose="02020603050405020304" pitchFamily="18" charset="0"/>
              </a:rPr>
              <a:t>, W. Chan, S. Saxena, L. Li, J. Whang, E. Denton, S. K. S. </a:t>
            </a:r>
            <a:r>
              <a:rPr lang="en-US" altLang="zh-TW" sz="2000" dirty="0" err="1">
                <a:latin typeface="Times New Roman" panose="02020603050405020304" pitchFamily="18" charset="0"/>
                <a:cs typeface="Times New Roman" panose="02020603050405020304" pitchFamily="18" charset="0"/>
              </a:rPr>
              <a:t>Ghasemipour</a:t>
            </a:r>
            <a:r>
              <a:rPr lang="en-US" altLang="zh-TW" sz="2000" dirty="0">
                <a:latin typeface="Times New Roman" panose="02020603050405020304" pitchFamily="18" charset="0"/>
                <a:cs typeface="Times New Roman" panose="02020603050405020304" pitchFamily="18" charset="0"/>
              </a:rPr>
              <a:t>, B. K. </a:t>
            </a:r>
            <a:r>
              <a:rPr lang="en-US" altLang="zh-TW" sz="2000" dirty="0" err="1">
                <a:latin typeface="Times New Roman" panose="02020603050405020304" pitchFamily="18" charset="0"/>
                <a:cs typeface="Times New Roman" panose="02020603050405020304" pitchFamily="18" charset="0"/>
              </a:rPr>
              <a:t>Ayan</a:t>
            </a:r>
            <a:r>
              <a:rPr lang="en-US" altLang="zh-TW" sz="2000" dirty="0">
                <a:latin typeface="Times New Roman" panose="02020603050405020304" pitchFamily="18" charset="0"/>
                <a:cs typeface="Times New Roman" panose="02020603050405020304" pitchFamily="18" charset="0"/>
              </a:rPr>
              <a:t>, S. S. Mahdavi, R. G. Lopes, T. </a:t>
            </a:r>
            <a:r>
              <a:rPr lang="en-US" altLang="zh-TW" sz="2000" dirty="0" err="1">
                <a:latin typeface="Times New Roman" panose="02020603050405020304" pitchFamily="18" charset="0"/>
                <a:cs typeface="Times New Roman" panose="02020603050405020304" pitchFamily="18" charset="0"/>
              </a:rPr>
              <a:t>Salimans</a:t>
            </a:r>
            <a:r>
              <a:rPr lang="en-US" altLang="zh-TW" sz="2000" dirty="0">
                <a:latin typeface="Times New Roman" panose="02020603050405020304" pitchFamily="18" charset="0"/>
                <a:cs typeface="Times New Roman" panose="02020603050405020304" pitchFamily="18" charset="0"/>
              </a:rPr>
              <a:t>, J. Ho, D. J Fleet, M. </a:t>
            </a:r>
            <a:r>
              <a:rPr lang="en-US" altLang="zh-TW" sz="2000" dirty="0" err="1">
                <a:latin typeface="Times New Roman" panose="02020603050405020304" pitchFamily="18" charset="0"/>
                <a:cs typeface="Times New Roman" panose="02020603050405020304" pitchFamily="18" charset="0"/>
              </a:rPr>
              <a:t>Norouzi</a:t>
            </a:r>
            <a:r>
              <a:rPr lang="en-US" altLang="zh-TW" sz="2000" dirty="0">
                <a:latin typeface="Times New Roman" panose="02020603050405020304" pitchFamily="18" charset="0"/>
                <a:cs typeface="Times New Roman" panose="02020603050405020304" pitchFamily="18" charset="0"/>
              </a:rPr>
              <a:t>, “Photorealistic Text-to-Image Diffusion Models with Deep Language Understanding,” </a:t>
            </a:r>
            <a:r>
              <a:rPr lang="en-US" altLang="zh-TW" sz="2000" i="1" dirty="0">
                <a:latin typeface="Times New Roman" panose="02020603050405020304" pitchFamily="18" charset="0"/>
                <a:cs typeface="Times New Roman" panose="02020603050405020304" pitchFamily="18" charset="0"/>
              </a:rPr>
              <a:t>Advances in neural information processing systems 35</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3"/>
              </a:rPr>
              <a:t>https://arxiv.org/pdf/2205.11487</a:t>
            </a:r>
            <a:r>
              <a:rPr lang="en-US" altLang="zh-TW" sz="2000" dirty="0">
                <a:latin typeface="Times New Roman" panose="02020603050405020304" pitchFamily="18" charset="0"/>
                <a:cs typeface="Times New Roman" panose="02020603050405020304" pitchFamily="18" charset="0"/>
              </a:rPr>
              <a:t>, 2022.</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8"/>
            </a:pPr>
            <a:r>
              <a:rPr lang="en-US" altLang="zh-TW" sz="2000" dirty="0">
                <a:latin typeface="Times New Roman" panose="02020603050405020304" pitchFamily="18" charset="0"/>
                <a:cs typeface="Times New Roman" panose="02020603050405020304" pitchFamily="18" charset="0"/>
              </a:rPr>
              <a:t>R. </a:t>
            </a:r>
            <a:r>
              <a:rPr lang="en-US" altLang="zh-TW" sz="2000" dirty="0" err="1">
                <a:latin typeface="Times New Roman" panose="02020603050405020304" pitchFamily="18" charset="0"/>
                <a:cs typeface="Times New Roman" panose="02020603050405020304" pitchFamily="18" charset="0"/>
              </a:rPr>
              <a:t>Rombach</a:t>
            </a:r>
            <a:r>
              <a:rPr lang="en-US" altLang="zh-TW" sz="2000" dirty="0">
                <a:latin typeface="Times New Roman" panose="02020603050405020304" pitchFamily="18" charset="0"/>
                <a:cs typeface="Times New Roman" panose="02020603050405020304" pitchFamily="18" charset="0"/>
              </a:rPr>
              <a:t>, A. </a:t>
            </a:r>
            <a:r>
              <a:rPr lang="en-US" altLang="zh-TW" sz="2000" dirty="0" err="1">
                <a:latin typeface="Times New Roman" panose="02020603050405020304" pitchFamily="18" charset="0"/>
                <a:cs typeface="Times New Roman" panose="02020603050405020304" pitchFamily="18" charset="0"/>
              </a:rPr>
              <a:t>Blattmann</a:t>
            </a:r>
            <a:r>
              <a:rPr lang="en-US" altLang="zh-TW" sz="2000" dirty="0">
                <a:latin typeface="Times New Roman" panose="02020603050405020304" pitchFamily="18" charset="0"/>
                <a:cs typeface="Times New Roman" panose="02020603050405020304" pitchFamily="18" charset="0"/>
              </a:rPr>
              <a:t>, D. Lorenz, P. </a:t>
            </a:r>
            <a:r>
              <a:rPr lang="en-US" altLang="zh-TW" sz="2000" dirty="0" err="1">
                <a:latin typeface="Times New Roman" panose="02020603050405020304" pitchFamily="18" charset="0"/>
                <a:cs typeface="Times New Roman" panose="02020603050405020304" pitchFamily="18" charset="0"/>
              </a:rPr>
              <a:t>Esser</a:t>
            </a:r>
            <a:r>
              <a:rPr lang="en-US" altLang="zh-TW" sz="2000" dirty="0">
                <a:latin typeface="Times New Roman" panose="02020603050405020304" pitchFamily="18" charset="0"/>
                <a:cs typeface="Times New Roman" panose="02020603050405020304" pitchFamily="18" charset="0"/>
              </a:rPr>
              <a:t>, B. </a:t>
            </a:r>
            <a:r>
              <a:rPr lang="en-US" altLang="zh-TW" sz="2000" dirty="0" err="1">
                <a:latin typeface="Times New Roman" panose="02020603050405020304" pitchFamily="18" charset="0"/>
                <a:cs typeface="Times New Roman" panose="02020603050405020304" pitchFamily="18" charset="0"/>
              </a:rPr>
              <a:t>Ommer</a:t>
            </a:r>
            <a:r>
              <a:rPr lang="en-US" altLang="zh-TW" sz="2000" dirty="0">
                <a:latin typeface="Times New Roman" panose="02020603050405020304" pitchFamily="18" charset="0"/>
                <a:cs typeface="Times New Roman" panose="02020603050405020304" pitchFamily="18" charset="0"/>
              </a:rPr>
              <a:t>, " High-Resolution Image Synthesis with Latent Diffusion Models,"</a:t>
            </a:r>
            <a:r>
              <a:rPr lang="en-US" altLang="zh-TW" sz="2000" i="1" dirty="0">
                <a:latin typeface="Times New Roman" panose="02020603050405020304" pitchFamily="18" charset="0"/>
                <a:cs typeface="Times New Roman" panose="02020603050405020304" pitchFamily="18" charset="0"/>
              </a:rPr>
              <a:t> Proceedings of the IEEE/CVF conference on computer vision and pattern recognition</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4"/>
              </a:rPr>
              <a:t>https://arxiv.org/pdf/2112.10752</a:t>
            </a:r>
            <a:r>
              <a:rPr lang="en-US" altLang="zh-TW" sz="2000" dirty="0">
                <a:latin typeface="Times New Roman" panose="02020603050405020304" pitchFamily="18" charset="0"/>
                <a:cs typeface="Times New Roman" panose="02020603050405020304" pitchFamily="18" charset="0"/>
              </a:rPr>
              <a:t>, 2022</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8"/>
            </a:pPr>
            <a:r>
              <a:rPr lang="en-US" altLang="zh-TW" sz="2000" dirty="0">
                <a:latin typeface="Times New Roman" panose="02020603050405020304" pitchFamily="18" charset="0"/>
                <a:cs typeface="Times New Roman" panose="02020603050405020304" pitchFamily="18" charset="0"/>
              </a:rPr>
              <a:t>S. Ren, K. He, R. </a:t>
            </a:r>
            <a:r>
              <a:rPr lang="en-US" altLang="zh-TW" sz="2000" dirty="0" err="1">
                <a:latin typeface="Times New Roman" panose="02020603050405020304" pitchFamily="18" charset="0"/>
                <a:cs typeface="Times New Roman" panose="02020603050405020304" pitchFamily="18" charset="0"/>
              </a:rPr>
              <a:t>Girshick</a:t>
            </a:r>
            <a:r>
              <a:rPr lang="en-US" altLang="zh-TW" sz="2000" dirty="0">
                <a:latin typeface="Times New Roman" panose="02020603050405020304" pitchFamily="18" charset="0"/>
                <a:cs typeface="Times New Roman" panose="02020603050405020304" pitchFamily="18" charset="0"/>
              </a:rPr>
              <a:t>, J. Sun, “Faster R-CNN: Towards Real-Time Object Detection with Region Proposal Networks,” </a:t>
            </a:r>
            <a:r>
              <a:rPr lang="en-US" altLang="zh-TW" sz="2000" i="1" dirty="0">
                <a:latin typeface="Times New Roman" panose="02020603050405020304" pitchFamily="18" charset="0"/>
                <a:cs typeface="Times New Roman" panose="02020603050405020304" pitchFamily="18" charset="0"/>
              </a:rPr>
              <a:t>Advances in neural information processing systems 28</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5"/>
              </a:rPr>
              <a:t>https://arxiv.org/pdf/1506.01497</a:t>
            </a:r>
            <a:r>
              <a:rPr lang="en-US" altLang="zh-TW" sz="2000" dirty="0">
                <a:latin typeface="Times New Roman" panose="02020603050405020304" pitchFamily="18" charset="0"/>
                <a:cs typeface="Times New Roman" panose="02020603050405020304" pitchFamily="18" charset="0"/>
              </a:rPr>
              <a:t>, 2015.</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8"/>
            </a:pPr>
            <a:r>
              <a:rPr lang="en-US" altLang="zh-TW" sz="2000" dirty="0">
                <a:latin typeface="Times New Roman" panose="02020603050405020304" pitchFamily="18" charset="0"/>
                <a:cs typeface="Times New Roman" panose="02020603050405020304" pitchFamily="18" charset="0"/>
              </a:rPr>
              <a:t>W. Liu, D. </a:t>
            </a:r>
            <a:r>
              <a:rPr lang="en-US" altLang="zh-TW" sz="2000" dirty="0" err="1">
                <a:latin typeface="Times New Roman" panose="02020603050405020304" pitchFamily="18" charset="0"/>
                <a:cs typeface="Times New Roman" panose="02020603050405020304" pitchFamily="18" charset="0"/>
              </a:rPr>
              <a:t>Anguelov</a:t>
            </a:r>
            <a:r>
              <a:rPr lang="en-US" altLang="zh-TW" sz="2000" dirty="0">
                <a:latin typeface="Times New Roman" panose="02020603050405020304" pitchFamily="18" charset="0"/>
                <a:cs typeface="Times New Roman" panose="02020603050405020304" pitchFamily="18" charset="0"/>
              </a:rPr>
              <a:t>, D. Erhan, C. </a:t>
            </a:r>
            <a:r>
              <a:rPr lang="en-US" altLang="zh-TW" sz="2000" dirty="0" err="1">
                <a:latin typeface="Times New Roman" panose="02020603050405020304" pitchFamily="18" charset="0"/>
                <a:cs typeface="Times New Roman" panose="02020603050405020304" pitchFamily="18" charset="0"/>
              </a:rPr>
              <a:t>Szegedy</a:t>
            </a:r>
            <a:r>
              <a:rPr lang="en-US" altLang="zh-TW" sz="2000" dirty="0">
                <a:latin typeface="Times New Roman" panose="02020603050405020304" pitchFamily="18" charset="0"/>
                <a:cs typeface="Times New Roman" panose="02020603050405020304" pitchFamily="18" charset="0"/>
              </a:rPr>
              <a:t>, S. Reed, C. Y. Fu, A. C. Berg, “SSD: Single Shot </a:t>
            </a:r>
            <a:r>
              <a:rPr lang="en-US" altLang="zh-TW" sz="2000" dirty="0" err="1">
                <a:latin typeface="Times New Roman" panose="02020603050405020304" pitchFamily="18" charset="0"/>
                <a:cs typeface="Times New Roman" panose="02020603050405020304" pitchFamily="18" charset="0"/>
              </a:rPr>
              <a:t>MultiBox</a:t>
            </a:r>
            <a:r>
              <a:rPr lang="en-US" altLang="zh-TW" sz="2000" dirty="0">
                <a:latin typeface="Times New Roman" panose="02020603050405020304" pitchFamily="18" charset="0"/>
                <a:cs typeface="Times New Roman" panose="02020603050405020304" pitchFamily="18" charset="0"/>
              </a:rPr>
              <a:t> Detector,” </a:t>
            </a:r>
            <a:r>
              <a:rPr lang="en-US" altLang="zh-TW" sz="2000" i="1" dirty="0">
                <a:latin typeface="Times New Roman" panose="02020603050405020304" pitchFamily="18" charset="0"/>
                <a:cs typeface="Times New Roman" panose="02020603050405020304" pitchFamily="18" charset="0"/>
              </a:rPr>
              <a:t>Computer Vision–ECCV 2016: 14th European Conference, Amsterdam, The Netherlands, October 11–14, 2016, Proceedings, Part I 14. Springer International Publishing, </a:t>
            </a:r>
            <a:r>
              <a:rPr lang="en-US" altLang="zh-TW" sz="2000" dirty="0">
                <a:latin typeface="Times New Roman" panose="02020603050405020304" pitchFamily="18" charset="0"/>
                <a:cs typeface="Times New Roman" panose="02020603050405020304" pitchFamily="18" charset="0"/>
              </a:rPr>
              <a:t>2016</a:t>
            </a:r>
            <a:r>
              <a:rPr lang="en-US" altLang="zh-TW" sz="2000" i="1" dirty="0">
                <a:latin typeface="Times New Roman" panose="02020603050405020304" pitchFamily="18" charset="0"/>
                <a:cs typeface="Times New Roman" panose="02020603050405020304" pitchFamily="18" charset="0"/>
              </a:rPr>
              <a:t>.</a:t>
            </a:r>
            <a:endParaRPr lang="zh-TW"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327856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43</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References</a:t>
            </a:r>
          </a:p>
        </p:txBody>
      </p:sp>
      <p:sp>
        <p:nvSpPr>
          <p:cNvPr id="4" name="文本框 10">
            <a:extLst>
              <a:ext uri="{FF2B5EF4-FFF2-40B4-BE49-F238E27FC236}">
                <a16:creationId xmlns:a16="http://schemas.microsoft.com/office/drawing/2014/main" id="{0B9BBED7-5887-4A11-B5B8-FBFEB2B90063}"/>
              </a:ext>
            </a:extLst>
          </p:cNvPr>
          <p:cNvSpPr txBox="1"/>
          <p:nvPr/>
        </p:nvSpPr>
        <p:spPr>
          <a:xfrm>
            <a:off x="863508" y="1065712"/>
            <a:ext cx="10886741" cy="5632311"/>
          </a:xfrm>
          <a:prstGeom prst="rect">
            <a:avLst/>
          </a:prstGeom>
          <a:noFill/>
        </p:spPr>
        <p:txBody>
          <a:bodyPr wrap="square" rtlCol="0">
            <a:spAutoFit/>
          </a:bodyPr>
          <a:lstStyle/>
          <a:p>
            <a:pPr marL="365125" lvl="0" indent="-365125" algn="just">
              <a:buFont typeface="+mj-lt"/>
              <a:buAutoNum type="arabicPeriod" startAt="14"/>
            </a:pPr>
            <a:r>
              <a:rPr lang="en-US" altLang="zh-TW" sz="2000" dirty="0">
                <a:latin typeface="Times New Roman" panose="02020603050405020304" pitchFamily="18" charset="0"/>
                <a:cs typeface="Times New Roman" panose="02020603050405020304" pitchFamily="18" charset="0"/>
              </a:rPr>
              <a:t>J. Redmon, S. </a:t>
            </a:r>
            <a:r>
              <a:rPr lang="en-US" altLang="zh-TW" sz="2000" dirty="0" err="1">
                <a:latin typeface="Times New Roman" panose="02020603050405020304" pitchFamily="18" charset="0"/>
                <a:cs typeface="Times New Roman" panose="02020603050405020304" pitchFamily="18" charset="0"/>
              </a:rPr>
              <a:t>Divvala</a:t>
            </a:r>
            <a:r>
              <a:rPr lang="en-US" altLang="zh-TW" sz="2000" dirty="0">
                <a:latin typeface="Times New Roman" panose="02020603050405020304" pitchFamily="18" charset="0"/>
                <a:cs typeface="Times New Roman" panose="02020603050405020304" pitchFamily="18" charset="0"/>
              </a:rPr>
              <a:t>, R. </a:t>
            </a:r>
            <a:r>
              <a:rPr lang="en-US" altLang="zh-TW" sz="2000" dirty="0" err="1">
                <a:latin typeface="Times New Roman" panose="02020603050405020304" pitchFamily="18" charset="0"/>
                <a:cs typeface="Times New Roman" panose="02020603050405020304" pitchFamily="18" charset="0"/>
              </a:rPr>
              <a:t>Girshick</a:t>
            </a:r>
            <a:r>
              <a:rPr lang="en-US" altLang="zh-TW" sz="2000" dirty="0">
                <a:latin typeface="Times New Roman" panose="02020603050405020304" pitchFamily="18" charset="0"/>
                <a:cs typeface="Times New Roman" panose="02020603050405020304" pitchFamily="18" charset="0"/>
              </a:rPr>
              <a:t>, A. Farhadi, " You Only Look Once: Unified, Real-Time Object Detection," </a:t>
            </a:r>
            <a:r>
              <a:rPr lang="en-US" altLang="zh-TW" sz="2000" i="1" dirty="0">
                <a:latin typeface="Times New Roman" panose="02020603050405020304" pitchFamily="18" charset="0"/>
                <a:cs typeface="Times New Roman" panose="02020603050405020304" pitchFamily="18" charset="0"/>
              </a:rPr>
              <a:t>Proceedings of the IEEE conference on computer vision and pattern recognition</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2"/>
              </a:rPr>
              <a:t>https://arxiv.org/pdf/1506.02640</a:t>
            </a:r>
            <a:r>
              <a:rPr lang="en-US" altLang="zh-TW" sz="2000" dirty="0">
                <a:latin typeface="Times New Roman" panose="02020603050405020304" pitchFamily="18" charset="0"/>
                <a:cs typeface="Times New Roman" panose="02020603050405020304" pitchFamily="18" charset="0"/>
              </a:rPr>
              <a:t>, 2016.</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14"/>
            </a:pPr>
            <a:r>
              <a:rPr lang="en-US" altLang="zh-TW" sz="2000" dirty="0">
                <a:latin typeface="Times New Roman" panose="02020603050405020304" pitchFamily="18" charset="0"/>
                <a:cs typeface="Times New Roman" panose="02020603050405020304" pitchFamily="18" charset="0"/>
              </a:rPr>
              <a:t>N. </a:t>
            </a:r>
            <a:r>
              <a:rPr lang="en-US" altLang="zh-TW" sz="2000" dirty="0" err="1">
                <a:latin typeface="Times New Roman" panose="02020603050405020304" pitchFamily="18" charset="0"/>
                <a:cs typeface="Times New Roman" panose="02020603050405020304" pitchFamily="18" charset="0"/>
              </a:rPr>
              <a:t>Carion</a:t>
            </a:r>
            <a:r>
              <a:rPr lang="en-US" altLang="zh-TW" sz="2000" dirty="0">
                <a:latin typeface="Times New Roman" panose="02020603050405020304" pitchFamily="18" charset="0"/>
                <a:cs typeface="Times New Roman" panose="02020603050405020304" pitchFamily="18" charset="0"/>
              </a:rPr>
              <a:t>, F. Massa, G. </a:t>
            </a:r>
            <a:r>
              <a:rPr lang="en-US" altLang="zh-TW" sz="2000" dirty="0" err="1">
                <a:latin typeface="Times New Roman" panose="02020603050405020304" pitchFamily="18" charset="0"/>
                <a:cs typeface="Times New Roman" panose="02020603050405020304" pitchFamily="18" charset="0"/>
              </a:rPr>
              <a:t>Synnaeve</a:t>
            </a:r>
            <a:r>
              <a:rPr lang="en-US" altLang="zh-TW" sz="2000" dirty="0">
                <a:latin typeface="Times New Roman" panose="02020603050405020304" pitchFamily="18" charset="0"/>
                <a:cs typeface="Times New Roman" panose="02020603050405020304" pitchFamily="18" charset="0"/>
              </a:rPr>
              <a:t>, N. </a:t>
            </a:r>
            <a:r>
              <a:rPr lang="en-US" altLang="zh-TW" sz="2000" dirty="0" err="1">
                <a:latin typeface="Times New Roman" panose="02020603050405020304" pitchFamily="18" charset="0"/>
                <a:cs typeface="Times New Roman" panose="02020603050405020304" pitchFamily="18" charset="0"/>
              </a:rPr>
              <a:t>Usunier</a:t>
            </a:r>
            <a:r>
              <a:rPr lang="en-US" altLang="zh-TW" sz="2000" dirty="0">
                <a:latin typeface="Times New Roman" panose="02020603050405020304" pitchFamily="18" charset="0"/>
                <a:cs typeface="Times New Roman" panose="02020603050405020304" pitchFamily="18" charset="0"/>
              </a:rPr>
              <a:t>, A. Kirillov, S. </a:t>
            </a:r>
            <a:r>
              <a:rPr lang="en-US" altLang="zh-TW" sz="2000" dirty="0" err="1">
                <a:latin typeface="Times New Roman" panose="02020603050405020304" pitchFamily="18" charset="0"/>
                <a:cs typeface="Times New Roman" panose="02020603050405020304" pitchFamily="18" charset="0"/>
              </a:rPr>
              <a:t>Zagoruyko</a:t>
            </a:r>
            <a:r>
              <a:rPr lang="en-US" altLang="zh-TW" sz="2000" dirty="0">
                <a:latin typeface="Times New Roman" panose="02020603050405020304" pitchFamily="18" charset="0"/>
                <a:cs typeface="Times New Roman" panose="02020603050405020304" pitchFamily="18" charset="0"/>
              </a:rPr>
              <a:t>, "End-to-End Object Detection with Transformers," </a:t>
            </a:r>
            <a:r>
              <a:rPr lang="en-US" altLang="zh-TW" sz="2000" i="1" dirty="0">
                <a:latin typeface="Times New Roman" panose="02020603050405020304" pitchFamily="18" charset="0"/>
                <a:cs typeface="Times New Roman" panose="02020603050405020304" pitchFamily="18" charset="0"/>
              </a:rPr>
              <a:t>European conference on computer vision. Cham: Springer International Publishing, </a:t>
            </a:r>
            <a:r>
              <a:rPr lang="en-US" altLang="zh-TW" sz="2000" i="1" dirty="0">
                <a:latin typeface="Times New Roman" panose="02020603050405020304" pitchFamily="18" charset="0"/>
                <a:cs typeface="Times New Roman" panose="02020603050405020304" pitchFamily="18" charset="0"/>
                <a:hlinkClick r:id="rId3"/>
              </a:rPr>
              <a:t>https://arxiv.org/pdf/2005.12872</a:t>
            </a:r>
            <a:r>
              <a:rPr lang="en-US" altLang="zh-TW" sz="2000" i="1"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2020</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14"/>
            </a:pPr>
            <a:r>
              <a:rPr lang="en-US" altLang="zh-TW" sz="2000" dirty="0">
                <a:latin typeface="Times New Roman" panose="02020603050405020304" pitchFamily="18" charset="0"/>
                <a:cs typeface="Times New Roman" panose="02020603050405020304" pitchFamily="18" charset="0"/>
              </a:rPr>
              <a:t>N. </a:t>
            </a:r>
            <a:r>
              <a:rPr lang="en-US" altLang="zh-TW" sz="2000" dirty="0" err="1">
                <a:latin typeface="Times New Roman" panose="02020603050405020304" pitchFamily="18" charset="0"/>
                <a:cs typeface="Times New Roman" panose="02020603050405020304" pitchFamily="18" charset="0"/>
              </a:rPr>
              <a:t>Houlsby</a:t>
            </a:r>
            <a:r>
              <a:rPr lang="en-US" altLang="zh-TW" sz="2000" dirty="0">
                <a:latin typeface="Times New Roman" panose="02020603050405020304" pitchFamily="18" charset="0"/>
                <a:cs typeface="Times New Roman" panose="02020603050405020304" pitchFamily="18" charset="0"/>
              </a:rPr>
              <a:t>, A. Giurgiu, S. </a:t>
            </a:r>
            <a:r>
              <a:rPr lang="en-US" altLang="zh-TW" sz="2000" dirty="0" err="1">
                <a:latin typeface="Times New Roman" panose="02020603050405020304" pitchFamily="18" charset="0"/>
                <a:cs typeface="Times New Roman" panose="02020603050405020304" pitchFamily="18" charset="0"/>
              </a:rPr>
              <a:t>Jastrzebski</a:t>
            </a:r>
            <a:r>
              <a:rPr lang="en-US" altLang="zh-TW" sz="2000" dirty="0">
                <a:latin typeface="Times New Roman" panose="02020603050405020304" pitchFamily="18" charset="0"/>
                <a:cs typeface="Times New Roman" panose="02020603050405020304" pitchFamily="18" charset="0"/>
              </a:rPr>
              <a:t>, B. </a:t>
            </a:r>
            <a:r>
              <a:rPr lang="en-US" altLang="zh-TW" sz="2000" dirty="0" err="1">
                <a:latin typeface="Times New Roman" panose="02020603050405020304" pitchFamily="18" charset="0"/>
                <a:cs typeface="Times New Roman" panose="02020603050405020304" pitchFamily="18" charset="0"/>
              </a:rPr>
              <a:t>Morrone</a:t>
            </a:r>
            <a:r>
              <a:rPr lang="en-US" altLang="zh-TW" sz="2000" dirty="0">
                <a:latin typeface="Times New Roman" panose="02020603050405020304" pitchFamily="18" charset="0"/>
                <a:cs typeface="Times New Roman" panose="02020603050405020304" pitchFamily="18" charset="0"/>
              </a:rPr>
              <a:t>, Q. De </a:t>
            </a:r>
            <a:r>
              <a:rPr lang="en-US" altLang="zh-TW" sz="2000" dirty="0" err="1">
                <a:latin typeface="Times New Roman" panose="02020603050405020304" pitchFamily="18" charset="0"/>
                <a:cs typeface="Times New Roman" panose="02020603050405020304" pitchFamily="18" charset="0"/>
              </a:rPr>
              <a:t>Laroussilhe</a:t>
            </a:r>
            <a:r>
              <a:rPr lang="en-US" altLang="zh-TW" sz="2000" dirty="0">
                <a:latin typeface="Times New Roman" panose="02020603050405020304" pitchFamily="18" charset="0"/>
                <a:cs typeface="Times New Roman" panose="02020603050405020304" pitchFamily="18" charset="0"/>
              </a:rPr>
              <a:t>, A. </a:t>
            </a:r>
            <a:r>
              <a:rPr lang="en-US" altLang="zh-TW" sz="2000" dirty="0" err="1">
                <a:latin typeface="Times New Roman" panose="02020603050405020304" pitchFamily="18" charset="0"/>
                <a:cs typeface="Times New Roman" panose="02020603050405020304" pitchFamily="18" charset="0"/>
              </a:rPr>
              <a:t>Gesmundo</a:t>
            </a:r>
            <a:r>
              <a:rPr lang="en-US" altLang="zh-TW" sz="2000" dirty="0">
                <a:latin typeface="Times New Roman" panose="02020603050405020304" pitchFamily="18" charset="0"/>
                <a:cs typeface="Times New Roman" panose="02020603050405020304" pitchFamily="18" charset="0"/>
              </a:rPr>
              <a:t>, M. </a:t>
            </a:r>
            <a:r>
              <a:rPr lang="en-US" altLang="zh-TW" sz="2000" dirty="0" err="1">
                <a:latin typeface="Times New Roman" panose="02020603050405020304" pitchFamily="18" charset="0"/>
                <a:cs typeface="Times New Roman" panose="02020603050405020304" pitchFamily="18" charset="0"/>
              </a:rPr>
              <a:t>Attariyan</a:t>
            </a:r>
            <a:r>
              <a:rPr lang="en-US" altLang="zh-TW" sz="2000" dirty="0">
                <a:latin typeface="Times New Roman" panose="02020603050405020304" pitchFamily="18" charset="0"/>
                <a:cs typeface="Times New Roman" panose="02020603050405020304" pitchFamily="18" charset="0"/>
              </a:rPr>
              <a:t>, S. </a:t>
            </a:r>
            <a:r>
              <a:rPr lang="en-US" altLang="zh-TW" sz="2000" dirty="0" err="1">
                <a:latin typeface="Times New Roman" panose="02020603050405020304" pitchFamily="18" charset="0"/>
                <a:cs typeface="Times New Roman" panose="02020603050405020304" pitchFamily="18" charset="0"/>
              </a:rPr>
              <a:t>Gelly</a:t>
            </a:r>
            <a:r>
              <a:rPr lang="en-US" altLang="zh-TW" sz="2000" dirty="0">
                <a:latin typeface="Times New Roman" panose="02020603050405020304" pitchFamily="18" charset="0"/>
                <a:cs typeface="Times New Roman" panose="02020603050405020304" pitchFamily="18" charset="0"/>
              </a:rPr>
              <a:t>, "Parameter-Efficient Transfer Learning for NLP," </a:t>
            </a:r>
            <a:r>
              <a:rPr lang="en-US" altLang="zh-TW" sz="2000" i="1" dirty="0">
                <a:latin typeface="Times New Roman" panose="02020603050405020304" pitchFamily="18" charset="0"/>
                <a:cs typeface="Times New Roman" panose="02020603050405020304" pitchFamily="18" charset="0"/>
              </a:rPr>
              <a:t>Proceedings of International Conference on Biometrics, </a:t>
            </a:r>
            <a:r>
              <a:rPr lang="en-US" altLang="zh-TW" sz="2000" dirty="0">
                <a:latin typeface="Times New Roman" panose="02020603050405020304" pitchFamily="18" charset="0"/>
                <a:cs typeface="Times New Roman" panose="02020603050405020304" pitchFamily="18" charset="0"/>
              </a:rPr>
              <a:t>International conference on machine learning. PMLR, </a:t>
            </a:r>
            <a:r>
              <a:rPr lang="en-US" altLang="zh-TW" sz="2000" dirty="0">
                <a:latin typeface="Times New Roman" panose="02020603050405020304" pitchFamily="18" charset="0"/>
                <a:cs typeface="Times New Roman" panose="02020603050405020304" pitchFamily="18" charset="0"/>
                <a:hlinkClick r:id="rId4"/>
              </a:rPr>
              <a:t>https://arxiv.org/pdf/1902.00751</a:t>
            </a:r>
            <a:r>
              <a:rPr lang="en-US" altLang="zh-TW" sz="2000" dirty="0">
                <a:latin typeface="Times New Roman" panose="02020603050405020304" pitchFamily="18" charset="0"/>
                <a:cs typeface="Times New Roman" panose="02020603050405020304" pitchFamily="18" charset="0"/>
              </a:rPr>
              <a:t>, 2019.</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14"/>
            </a:pPr>
            <a:r>
              <a:rPr lang="en-US" altLang="zh-TW" sz="2000" dirty="0">
                <a:latin typeface="Times New Roman" panose="02020603050405020304" pitchFamily="18" charset="0"/>
                <a:cs typeface="Times New Roman" panose="02020603050405020304" pitchFamily="18" charset="0"/>
              </a:rPr>
              <a:t>X. L. Li, P. Liang, "Prefix-Tuning: Optimizing Continuous Prompts for Generation," </a:t>
            </a:r>
            <a:r>
              <a:rPr lang="en-US" altLang="zh-TW" sz="2000" i="1" dirty="0" err="1">
                <a:latin typeface="Times New Roman" panose="02020603050405020304" pitchFamily="18" charset="0"/>
                <a:cs typeface="Times New Roman" panose="02020603050405020304" pitchFamily="18" charset="0"/>
              </a:rPr>
              <a:t>arXiv</a:t>
            </a:r>
            <a:r>
              <a:rPr lang="en-US" altLang="zh-TW" sz="2000" i="1" dirty="0">
                <a:latin typeface="Times New Roman" panose="02020603050405020304" pitchFamily="18" charset="0"/>
                <a:cs typeface="Times New Roman" panose="02020603050405020304" pitchFamily="18" charset="0"/>
              </a:rPr>
              <a:t> preprint arXiv:2101.00190</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5"/>
              </a:rPr>
              <a:t>https://arxiv.org/pdf/2101.00190</a:t>
            </a:r>
            <a:r>
              <a:rPr lang="en-US" altLang="zh-TW" sz="2000" dirty="0">
                <a:latin typeface="Times New Roman" panose="02020603050405020304" pitchFamily="18" charset="0"/>
                <a:cs typeface="Times New Roman" panose="02020603050405020304" pitchFamily="18" charset="0"/>
              </a:rPr>
              <a:t>, 2021.</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14"/>
            </a:pPr>
            <a:r>
              <a:rPr lang="en-US" altLang="zh-TW" sz="2000" dirty="0">
                <a:latin typeface="Times New Roman" panose="02020603050405020304" pitchFamily="18" charset="0"/>
                <a:cs typeface="Times New Roman" panose="02020603050405020304" pitchFamily="18" charset="0"/>
              </a:rPr>
              <a:t>E. J. Hu, Y. Shen, P. Wallis, Z. A. Zhu, Y. Li, S. Wang, L. Wang, W. Chen, </a:t>
            </a:r>
            <a:r>
              <a:rPr lang="en-US" altLang="zh-TW" sz="2000" dirty="0" err="1">
                <a:latin typeface="Times New Roman" panose="02020603050405020304" pitchFamily="18" charset="0"/>
                <a:cs typeface="Times New Roman" panose="02020603050405020304" pitchFamily="18" charset="0"/>
              </a:rPr>
              <a:t>LoRA</a:t>
            </a:r>
            <a:r>
              <a:rPr lang="en-US" altLang="zh-TW" sz="2000" dirty="0">
                <a:latin typeface="Times New Roman" panose="02020603050405020304" pitchFamily="18" charset="0"/>
                <a:cs typeface="Times New Roman" panose="02020603050405020304" pitchFamily="18" charset="0"/>
              </a:rPr>
              <a:t>: Low-Rank Adaptation of Large Language Models,” </a:t>
            </a:r>
            <a:r>
              <a:rPr lang="en-US" altLang="zh-TW" sz="2000" i="1" dirty="0" err="1">
                <a:latin typeface="Times New Roman" panose="02020603050405020304" pitchFamily="18" charset="0"/>
                <a:cs typeface="Times New Roman" panose="02020603050405020304" pitchFamily="18" charset="0"/>
              </a:rPr>
              <a:t>arXiv</a:t>
            </a:r>
            <a:r>
              <a:rPr lang="en-US" altLang="zh-TW" sz="2000" i="1" dirty="0">
                <a:latin typeface="Times New Roman" panose="02020603050405020304" pitchFamily="18" charset="0"/>
                <a:cs typeface="Times New Roman" panose="02020603050405020304" pitchFamily="18" charset="0"/>
              </a:rPr>
              <a:t> preprint arXiv:2106.09685</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6"/>
              </a:rPr>
              <a:t>https://arxiv.org/pdf/2106.09685</a:t>
            </a:r>
            <a:r>
              <a:rPr lang="en-US" altLang="zh-TW" sz="2000" dirty="0">
                <a:latin typeface="Times New Roman" panose="02020603050405020304" pitchFamily="18" charset="0"/>
                <a:cs typeface="Times New Roman" panose="02020603050405020304" pitchFamily="18" charset="0"/>
              </a:rPr>
              <a:t>, 2021.</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14"/>
            </a:pPr>
            <a:r>
              <a:rPr lang="en-US" altLang="zh-TW" sz="2000" dirty="0">
                <a:latin typeface="Times New Roman" panose="02020603050405020304" pitchFamily="18" charset="0"/>
                <a:cs typeface="Times New Roman" panose="02020603050405020304" pitchFamily="18" charset="0"/>
              </a:rPr>
              <a:t>S. Han, J. Pool, J. Tran, W. J. Dally, "Learning both Weights and Connections for Efficient Neural Networks," </a:t>
            </a:r>
            <a:r>
              <a:rPr lang="en-US" altLang="zh-TW" sz="2000" i="1" dirty="0">
                <a:latin typeface="Times New Roman" panose="02020603050405020304" pitchFamily="18" charset="0"/>
                <a:cs typeface="Times New Roman" panose="02020603050405020304" pitchFamily="18" charset="0"/>
              </a:rPr>
              <a:t>Advances in neural information processing systems 28</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7"/>
              </a:rPr>
              <a:t>https://arxiv.org/pdf/1506.02626</a:t>
            </a:r>
            <a:r>
              <a:rPr lang="en-US" altLang="zh-TW" sz="2000" dirty="0">
                <a:latin typeface="Times New Roman" panose="02020603050405020304" pitchFamily="18" charset="0"/>
                <a:cs typeface="Times New Roman" panose="02020603050405020304" pitchFamily="18" charset="0"/>
              </a:rPr>
              <a:t>, 2015.</a:t>
            </a:r>
            <a:endParaRPr lang="zh-TW"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27490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44</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References</a:t>
            </a:r>
          </a:p>
        </p:txBody>
      </p:sp>
      <p:sp>
        <p:nvSpPr>
          <p:cNvPr id="4" name="文本框 10">
            <a:extLst>
              <a:ext uri="{FF2B5EF4-FFF2-40B4-BE49-F238E27FC236}">
                <a16:creationId xmlns:a16="http://schemas.microsoft.com/office/drawing/2014/main" id="{0B9BBED7-5887-4A11-B5B8-FBFEB2B90063}"/>
              </a:ext>
            </a:extLst>
          </p:cNvPr>
          <p:cNvSpPr txBox="1"/>
          <p:nvPr/>
        </p:nvSpPr>
        <p:spPr>
          <a:xfrm>
            <a:off x="863508" y="1065712"/>
            <a:ext cx="10886741" cy="3170099"/>
          </a:xfrm>
          <a:prstGeom prst="rect">
            <a:avLst/>
          </a:prstGeom>
          <a:noFill/>
        </p:spPr>
        <p:txBody>
          <a:bodyPr wrap="square" rtlCol="0">
            <a:spAutoFit/>
          </a:bodyPr>
          <a:lstStyle/>
          <a:p>
            <a:pPr marL="365125" lvl="0" indent="-365125" algn="just">
              <a:buFont typeface="+mj-lt"/>
              <a:buAutoNum type="arabicPeriod" startAt="20"/>
            </a:pPr>
            <a:r>
              <a:rPr lang="en-US" altLang="zh-TW" sz="2000" dirty="0">
                <a:latin typeface="Times New Roman" panose="02020603050405020304" pitchFamily="18" charset="0"/>
                <a:cs typeface="Times New Roman" panose="02020603050405020304" pitchFamily="18" charset="0"/>
              </a:rPr>
              <a:t>G. Fang, X. Ma, M. Song, M. B. Mi, X. Wang, "</a:t>
            </a:r>
            <a:r>
              <a:rPr lang="en-US" altLang="zh-TW" sz="2000" dirty="0" err="1">
                <a:latin typeface="Times New Roman" panose="02020603050405020304" pitchFamily="18" charset="0"/>
                <a:cs typeface="Times New Roman" panose="02020603050405020304" pitchFamily="18" charset="0"/>
              </a:rPr>
              <a:t>DepGraph</a:t>
            </a:r>
            <a:r>
              <a:rPr lang="en-US" altLang="zh-TW" sz="2000" dirty="0">
                <a:latin typeface="Times New Roman" panose="02020603050405020304" pitchFamily="18" charset="0"/>
                <a:cs typeface="Times New Roman" panose="02020603050405020304" pitchFamily="18" charset="0"/>
              </a:rPr>
              <a:t>: Towards Any Structural Pruning," </a:t>
            </a:r>
            <a:r>
              <a:rPr lang="en-US" altLang="zh-TW" sz="2000" i="1" dirty="0">
                <a:latin typeface="Times New Roman" panose="02020603050405020304" pitchFamily="18" charset="0"/>
                <a:cs typeface="Times New Roman" panose="02020603050405020304" pitchFamily="18" charset="0"/>
              </a:rPr>
              <a:t>Proceedings of the IEEE/CVF Conference on Computer Vision and Pattern Recognition</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2"/>
              </a:rPr>
              <a:t>https://arxiv.org/pdf/2301.12900</a:t>
            </a:r>
            <a:r>
              <a:rPr lang="en-US" altLang="zh-TW" sz="2000" dirty="0">
                <a:latin typeface="Times New Roman" panose="02020603050405020304" pitchFamily="18" charset="0"/>
                <a:cs typeface="Times New Roman" panose="02020603050405020304" pitchFamily="18" charset="0"/>
              </a:rPr>
              <a:t>, 2023.</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20"/>
            </a:pPr>
            <a:r>
              <a:rPr lang="en-US" altLang="zh-TW" sz="2000" dirty="0">
                <a:latin typeface="Times New Roman" panose="02020603050405020304" pitchFamily="18" charset="0"/>
                <a:cs typeface="Times New Roman" panose="02020603050405020304" pitchFamily="18" charset="0"/>
              </a:rPr>
              <a:t>G. Hinton, O. </a:t>
            </a:r>
            <a:r>
              <a:rPr lang="en-US" altLang="zh-TW" sz="2000" dirty="0" err="1">
                <a:latin typeface="Times New Roman" panose="02020603050405020304" pitchFamily="18" charset="0"/>
                <a:cs typeface="Times New Roman" panose="02020603050405020304" pitchFamily="18" charset="0"/>
              </a:rPr>
              <a:t>Vinyals</a:t>
            </a:r>
            <a:r>
              <a:rPr lang="en-US" altLang="zh-TW" sz="2000" dirty="0">
                <a:latin typeface="Times New Roman" panose="02020603050405020304" pitchFamily="18" charset="0"/>
                <a:cs typeface="Times New Roman" panose="02020603050405020304" pitchFamily="18" charset="0"/>
              </a:rPr>
              <a:t>, J. Dean. "Distilling the Knowledge in a Neural Network," </a:t>
            </a:r>
            <a:r>
              <a:rPr lang="en-US" altLang="zh-TW" sz="2000" i="1" dirty="0" err="1">
                <a:latin typeface="Times New Roman" panose="02020603050405020304" pitchFamily="18" charset="0"/>
                <a:cs typeface="Times New Roman" panose="02020603050405020304" pitchFamily="18" charset="0"/>
              </a:rPr>
              <a:t>arXiv</a:t>
            </a:r>
            <a:r>
              <a:rPr lang="en-US" altLang="zh-TW" sz="2000" i="1" dirty="0">
                <a:latin typeface="Times New Roman" panose="02020603050405020304" pitchFamily="18" charset="0"/>
                <a:cs typeface="Times New Roman" panose="02020603050405020304" pitchFamily="18" charset="0"/>
              </a:rPr>
              <a:t> preprint arXiv:1503.02531</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3"/>
              </a:rPr>
              <a:t>https://arxiv.org/pdf/1503.02531</a:t>
            </a:r>
            <a:r>
              <a:rPr lang="en-US" altLang="zh-TW" sz="2000" dirty="0">
                <a:latin typeface="Times New Roman" panose="02020603050405020304" pitchFamily="18" charset="0"/>
                <a:cs typeface="Times New Roman" panose="02020603050405020304" pitchFamily="18" charset="0"/>
              </a:rPr>
              <a:t>, 2015.</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20"/>
            </a:pPr>
            <a:r>
              <a:rPr lang="en-US" altLang="zh-TW" sz="2000" dirty="0">
                <a:latin typeface="Times New Roman" panose="02020603050405020304" pitchFamily="18" charset="0"/>
                <a:cs typeface="Times New Roman" panose="02020603050405020304" pitchFamily="18" charset="0"/>
              </a:rPr>
              <a:t>C. Y. Wang, A. </a:t>
            </a:r>
            <a:r>
              <a:rPr lang="en-US" altLang="zh-TW" sz="2000" dirty="0" err="1">
                <a:latin typeface="Times New Roman" panose="02020603050405020304" pitchFamily="18" charset="0"/>
                <a:cs typeface="Times New Roman" panose="02020603050405020304" pitchFamily="18" charset="0"/>
              </a:rPr>
              <a:t>Bochkovskiy</a:t>
            </a:r>
            <a:r>
              <a:rPr lang="en-US" altLang="zh-TW" sz="2000" dirty="0">
                <a:latin typeface="Times New Roman" panose="02020603050405020304" pitchFamily="18" charset="0"/>
                <a:cs typeface="Times New Roman" panose="02020603050405020304" pitchFamily="18" charset="0"/>
              </a:rPr>
              <a:t>, H. Y. M. Liao. "YOLOv7: Trainable bag-of-freebies sets new state-of-the-art for real-time object detectors," </a:t>
            </a:r>
            <a:r>
              <a:rPr lang="en-US" altLang="zh-TW" sz="2000" i="1" dirty="0">
                <a:latin typeface="Times New Roman" panose="02020603050405020304" pitchFamily="18" charset="0"/>
                <a:cs typeface="Times New Roman" panose="02020603050405020304" pitchFamily="18" charset="0"/>
              </a:rPr>
              <a:t>Proceedings of the IEEE/CVF conference on computer vision and pattern recognition</a:t>
            </a:r>
            <a:r>
              <a:rPr lang="en-US"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4"/>
              </a:rPr>
              <a:t>https://arxiv.org/pdf/2207.02696</a:t>
            </a:r>
            <a:r>
              <a:rPr lang="en-US" altLang="zh-TW" sz="2000" dirty="0">
                <a:latin typeface="Times New Roman" panose="02020603050405020304" pitchFamily="18" charset="0"/>
                <a:cs typeface="Times New Roman" panose="02020603050405020304" pitchFamily="18" charset="0"/>
              </a:rPr>
              <a:t>, 2023</a:t>
            </a:r>
            <a:endParaRPr lang="zh-TW" altLang="zh-TW" sz="2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20"/>
            </a:pPr>
            <a:r>
              <a:rPr lang="en-US" altLang="zh-TW" sz="2000" dirty="0">
                <a:latin typeface="Times New Roman" panose="02020603050405020304" pitchFamily="18" charset="0"/>
                <a:cs typeface="Times New Roman" panose="02020603050405020304" pitchFamily="18" charset="0"/>
              </a:rPr>
              <a:t>S. Lin, A. Wang, X. Yang. "SDXL-Lightning: Progressive Adversarial Diffusion Distillation", </a:t>
            </a:r>
            <a:r>
              <a:rPr lang="en-US" altLang="zh-TW" sz="2000" dirty="0" err="1">
                <a:latin typeface="Times New Roman" panose="02020603050405020304" pitchFamily="18" charset="0"/>
                <a:cs typeface="Times New Roman" panose="02020603050405020304" pitchFamily="18" charset="0"/>
              </a:rPr>
              <a:t>arXiv</a:t>
            </a:r>
            <a:r>
              <a:rPr lang="en-US" altLang="zh-TW" sz="2000" dirty="0">
                <a:latin typeface="Times New Roman" panose="02020603050405020304" pitchFamily="18" charset="0"/>
                <a:cs typeface="Times New Roman" panose="02020603050405020304" pitchFamily="18" charset="0"/>
              </a:rPr>
              <a:t> preprint arXiv:2402.13929, </a:t>
            </a:r>
            <a:r>
              <a:rPr lang="en-US" altLang="zh-TW" sz="2000" dirty="0">
                <a:latin typeface="Times New Roman" panose="02020603050405020304" pitchFamily="18" charset="0"/>
                <a:cs typeface="Times New Roman" panose="02020603050405020304" pitchFamily="18" charset="0"/>
                <a:hlinkClick r:id="rId5"/>
              </a:rPr>
              <a:t>https://arxiv.org/pdf/2402.13929</a:t>
            </a:r>
            <a:r>
              <a:rPr lang="en-US" altLang="zh-TW" sz="2000" dirty="0">
                <a:latin typeface="Times New Roman" panose="02020603050405020304" pitchFamily="18" charset="0"/>
                <a:cs typeface="Times New Roman" panose="02020603050405020304" pitchFamily="18" charset="0"/>
              </a:rPr>
              <a:t>, 2024.</a:t>
            </a:r>
            <a:endParaRPr lang="zh-TW"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514809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 name="群組 1">
            <a:extLst>
              <a:ext uri="{FF2B5EF4-FFF2-40B4-BE49-F238E27FC236}">
                <a16:creationId xmlns:a16="http://schemas.microsoft.com/office/drawing/2014/main" id="{E6AD0F1B-AEE4-495B-9933-4915B46A9AA8}"/>
              </a:ext>
            </a:extLst>
          </p:cNvPr>
          <p:cNvGrpSpPr/>
          <p:nvPr/>
        </p:nvGrpSpPr>
        <p:grpSpPr>
          <a:xfrm>
            <a:off x="3215820" y="2924906"/>
            <a:ext cx="5760360" cy="1008188"/>
            <a:chOff x="3215820" y="2659559"/>
            <a:chExt cx="5760360" cy="1008188"/>
          </a:xfrm>
        </p:grpSpPr>
        <p:sp>
          <p:nvSpPr>
            <p:cNvPr id="8" name="文本框 7"/>
            <p:cNvSpPr txBox="1"/>
            <p:nvPr/>
          </p:nvSpPr>
          <p:spPr>
            <a:xfrm>
              <a:off x="3215820" y="2659559"/>
              <a:ext cx="5760360" cy="769441"/>
            </a:xfrm>
            <a:prstGeom prst="rect">
              <a:avLst/>
            </a:prstGeom>
            <a:noFill/>
          </p:spPr>
          <p:txBody>
            <a:bodyPr wrap="square" rtlCol="0">
              <a:spAutoFit/>
            </a:bodyPr>
            <a:lstStyle/>
            <a:p>
              <a:pPr algn="dist"/>
              <a:r>
                <a:rPr lang="en-US" altLang="zh-TW" sz="44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Thank you for listening!</a:t>
              </a:r>
            </a:p>
          </p:txBody>
        </p:sp>
        <p:cxnSp>
          <p:nvCxnSpPr>
            <p:cNvPr id="9" name="直接连接符 8"/>
            <p:cNvCxnSpPr/>
            <p:nvPr/>
          </p:nvCxnSpPr>
          <p:spPr>
            <a:xfrm>
              <a:off x="3216000" y="3667747"/>
              <a:ext cx="576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0" name="Picture 2" descr="工研院材料與化工研究所">
            <a:extLst>
              <a:ext uri="{FF2B5EF4-FFF2-40B4-BE49-F238E27FC236}">
                <a16:creationId xmlns:a16="http://schemas.microsoft.com/office/drawing/2014/main" id="{C5CCB718-5DFF-4FAC-B30B-8579A7B6F7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323" y="376198"/>
            <a:ext cx="3154846" cy="1020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國立臺灣大學- 維基百科，自由的百科全書">
            <a:extLst>
              <a:ext uri="{FF2B5EF4-FFF2-40B4-BE49-F238E27FC236}">
                <a16:creationId xmlns:a16="http://schemas.microsoft.com/office/drawing/2014/main" id="{338EE50D-8FD2-4D45-A6E6-A8692A65A9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4486" y="440305"/>
            <a:ext cx="891854" cy="89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007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AFBC6-19F4-CE52-44B9-A7109770DAF8}"/>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3DBFF5C-89EC-1DE7-57A2-85A3BF99B1E1}"/>
              </a:ext>
            </a:extLst>
          </p:cNvPr>
          <p:cNvSpPr>
            <a:spLocks noGrp="1"/>
          </p:cNvSpPr>
          <p:nvPr>
            <p:ph type="sldNum" sz="quarter" idx="12"/>
          </p:nvPr>
        </p:nvSpPr>
        <p:spPr/>
        <p:txBody>
          <a:bodyPr/>
          <a:lstStyle/>
          <a:p>
            <a:fld id="{F46799FB-52B8-4698-BECF-01ADD9E846BE}" type="slidenum">
              <a:rPr lang="en-US" altLang="zh-TW" smtClean="0"/>
              <a:pPr/>
              <a:t>46</a:t>
            </a:fld>
            <a:endParaRPr lang="zh-TW" dirty="0"/>
          </a:p>
        </p:txBody>
      </p:sp>
      <p:sp>
        <p:nvSpPr>
          <p:cNvPr id="3" name="文本框 3">
            <a:extLst>
              <a:ext uri="{FF2B5EF4-FFF2-40B4-BE49-F238E27FC236}">
                <a16:creationId xmlns:a16="http://schemas.microsoft.com/office/drawing/2014/main" id="{EFC1ED6D-85BA-9137-BE15-33656EF506D7}"/>
              </a:ext>
            </a:extLst>
          </p:cNvPr>
          <p:cNvSpPr txBox="1"/>
          <p:nvPr/>
        </p:nvSpPr>
        <p:spPr>
          <a:xfrm>
            <a:off x="863507" y="480937"/>
            <a:ext cx="10019351" cy="584775"/>
          </a:xfrm>
          <a:prstGeom prst="rect">
            <a:avLst/>
          </a:prstGeom>
          <a:noFill/>
        </p:spPr>
        <p:txBody>
          <a:bodyPr wrap="square" rtlCol="0">
            <a:spAutoFit/>
          </a:bodyPr>
          <a:lstStyle/>
          <a:p>
            <a:r>
              <a:rPr lang="en-US" altLang="zh-TW" sz="3200" dirty="0">
                <a:latin typeface="Times New Roman" panose="02020603050405020304" pitchFamily="18" charset="0"/>
                <a:cs typeface="Times New Roman" panose="02020603050405020304" pitchFamily="18" charset="0"/>
              </a:rPr>
              <a:t>Real-time Pet Behavior Recognition on Embedded System</a:t>
            </a:r>
          </a:p>
        </p:txBody>
      </p:sp>
      <p:sp>
        <p:nvSpPr>
          <p:cNvPr id="5" name="文本框 11">
            <a:extLst>
              <a:ext uri="{FF2B5EF4-FFF2-40B4-BE49-F238E27FC236}">
                <a16:creationId xmlns:a16="http://schemas.microsoft.com/office/drawing/2014/main" id="{4F44FD8B-FAB6-5A37-2841-698D0585CD30}"/>
              </a:ext>
            </a:extLst>
          </p:cNvPr>
          <p:cNvSpPr txBox="1"/>
          <p:nvPr/>
        </p:nvSpPr>
        <p:spPr>
          <a:xfrm>
            <a:off x="863508" y="1969674"/>
            <a:ext cx="2599219" cy="769441"/>
          </a:xfrm>
          <a:prstGeom prst="rect">
            <a:avLst/>
          </a:prstGeom>
          <a:noFill/>
        </p:spPr>
        <p:txBody>
          <a:bodyPr wrap="square" rtlCol="0">
            <a:spAutoFit/>
          </a:bodyPr>
          <a:lstStyle/>
          <a:p>
            <a:pPr marL="457200" indent="-457200">
              <a:buFont typeface="Wingdings" panose="05000000000000000000" pitchFamily="2" charset="2"/>
              <a:buChar char="u"/>
            </a:pPr>
            <a:r>
              <a:rPr lang="en-US" altLang="zh-TW" sz="44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Method</a:t>
            </a:r>
          </a:p>
        </p:txBody>
      </p:sp>
      <p:sp>
        <p:nvSpPr>
          <p:cNvPr id="4" name="文本框 11">
            <a:extLst>
              <a:ext uri="{FF2B5EF4-FFF2-40B4-BE49-F238E27FC236}">
                <a16:creationId xmlns:a16="http://schemas.microsoft.com/office/drawing/2014/main" id="{B453359F-D9E4-79C4-2074-B491A662296A}"/>
              </a:ext>
            </a:extLst>
          </p:cNvPr>
          <p:cNvSpPr txBox="1"/>
          <p:nvPr/>
        </p:nvSpPr>
        <p:spPr>
          <a:xfrm>
            <a:off x="863508" y="3304981"/>
            <a:ext cx="2599219" cy="769441"/>
          </a:xfrm>
          <a:prstGeom prst="rect">
            <a:avLst/>
          </a:prstGeom>
          <a:noFill/>
        </p:spPr>
        <p:txBody>
          <a:bodyPr wrap="square" rtlCol="0">
            <a:spAutoFit/>
          </a:bodyPr>
          <a:lstStyle/>
          <a:p>
            <a:pPr marL="457200" indent="-457200">
              <a:buFont typeface="Wingdings" panose="05000000000000000000" pitchFamily="2" charset="2"/>
              <a:buChar char="u"/>
            </a:pPr>
            <a:r>
              <a:rPr lang="en-US" altLang="zh-TW" sz="44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Steps</a:t>
            </a:r>
          </a:p>
        </p:txBody>
      </p:sp>
      <p:sp>
        <p:nvSpPr>
          <p:cNvPr id="6" name="文本框 11">
            <a:extLst>
              <a:ext uri="{FF2B5EF4-FFF2-40B4-BE49-F238E27FC236}">
                <a16:creationId xmlns:a16="http://schemas.microsoft.com/office/drawing/2014/main" id="{F6EAE113-0A21-9E34-3C9C-65AB5B13A8CD}"/>
              </a:ext>
            </a:extLst>
          </p:cNvPr>
          <p:cNvSpPr txBox="1"/>
          <p:nvPr/>
        </p:nvSpPr>
        <p:spPr>
          <a:xfrm>
            <a:off x="863508" y="5009619"/>
            <a:ext cx="11003559" cy="769441"/>
          </a:xfrm>
          <a:prstGeom prst="rect">
            <a:avLst/>
          </a:prstGeom>
          <a:noFill/>
        </p:spPr>
        <p:txBody>
          <a:bodyPr wrap="square" rtlCol="0">
            <a:spAutoFit/>
          </a:bodyPr>
          <a:lstStyle/>
          <a:p>
            <a:pPr marL="457200" indent="-457200">
              <a:buFont typeface="Wingdings" panose="05000000000000000000" pitchFamily="2" charset="2"/>
              <a:buChar char="u"/>
            </a:pPr>
            <a:r>
              <a:rPr lang="en-US" altLang="zh-TW" sz="44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Result</a:t>
            </a:r>
          </a:p>
        </p:txBody>
      </p:sp>
      <p:sp>
        <p:nvSpPr>
          <p:cNvPr id="7" name="文字方塊 6">
            <a:extLst>
              <a:ext uri="{FF2B5EF4-FFF2-40B4-BE49-F238E27FC236}">
                <a16:creationId xmlns:a16="http://schemas.microsoft.com/office/drawing/2014/main" id="{BE27FCB0-EBBC-B77C-E502-ED6CDB04109C}"/>
              </a:ext>
            </a:extLst>
          </p:cNvPr>
          <p:cNvSpPr txBox="1"/>
          <p:nvPr/>
        </p:nvSpPr>
        <p:spPr>
          <a:xfrm>
            <a:off x="4256208" y="1846562"/>
            <a:ext cx="5771213" cy="1015663"/>
          </a:xfrm>
          <a:prstGeom prst="rect">
            <a:avLst/>
          </a:prstGeom>
          <a:noFill/>
        </p:spPr>
        <p:txBody>
          <a:bodyPr wrap="square" rtlCol="0">
            <a:spAutoFit/>
          </a:bodyPr>
          <a:lstStyle/>
          <a:p>
            <a:r>
              <a:rPr lang="en-US" altLang="zh-TW" sz="2000" dirty="0">
                <a:latin typeface="Times New Roman" panose="02020603050405020304" pitchFamily="18" charset="0"/>
                <a:cs typeface="Times New Roman" panose="02020603050405020304" pitchFamily="18" charset="0"/>
              </a:rPr>
              <a:t>1.Stable Diffusion </a:t>
            </a:r>
          </a:p>
          <a:p>
            <a:r>
              <a:rPr lang="en-US" altLang="zh-TW" sz="2000" dirty="0">
                <a:latin typeface="Times New Roman" panose="02020603050405020304" pitchFamily="18" charset="0"/>
                <a:cs typeface="Times New Roman" panose="02020603050405020304" pitchFamily="18" charset="0"/>
              </a:rPr>
              <a:t>2.LoRA </a:t>
            </a:r>
          </a:p>
          <a:p>
            <a:r>
              <a:rPr lang="en-US" altLang="zh-TW" sz="2000" dirty="0">
                <a:latin typeface="Times New Roman" panose="02020603050405020304" pitchFamily="18" charset="0"/>
                <a:cs typeface="Times New Roman" panose="02020603050405020304" pitchFamily="18" charset="0"/>
              </a:rPr>
              <a:t>3.YOLOv7</a:t>
            </a:r>
            <a:endParaRPr lang="zh-TW" altLang="en-US" sz="2000" dirty="0"/>
          </a:p>
        </p:txBody>
      </p:sp>
      <p:sp>
        <p:nvSpPr>
          <p:cNvPr id="13" name="文字方塊 12">
            <a:extLst>
              <a:ext uri="{FF2B5EF4-FFF2-40B4-BE49-F238E27FC236}">
                <a16:creationId xmlns:a16="http://schemas.microsoft.com/office/drawing/2014/main" id="{3B01AB87-D9A4-8478-B5CF-5B7A0B423D10}"/>
              </a:ext>
            </a:extLst>
          </p:cNvPr>
          <p:cNvSpPr txBox="1"/>
          <p:nvPr/>
        </p:nvSpPr>
        <p:spPr>
          <a:xfrm>
            <a:off x="4256208" y="2981814"/>
            <a:ext cx="6805535" cy="1754326"/>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1.Use Stable Diffusion combined with </a:t>
            </a:r>
            <a:r>
              <a:rPr lang="en-US" altLang="zh-TW" dirty="0" err="1">
                <a:latin typeface="Times New Roman" panose="02020603050405020304" pitchFamily="18" charset="0"/>
                <a:cs typeface="Times New Roman" panose="02020603050405020304" pitchFamily="18" charset="0"/>
              </a:rPr>
              <a:t>LoRA</a:t>
            </a:r>
            <a:r>
              <a:rPr lang="en-US" altLang="zh-TW" dirty="0">
                <a:latin typeface="Times New Roman" panose="02020603050405020304" pitchFamily="18" charset="0"/>
                <a:cs typeface="Times New Roman" panose="02020603050405020304" pitchFamily="18" charset="0"/>
              </a:rPr>
              <a:t> to generate synthetic images</a:t>
            </a:r>
            <a:br>
              <a:rPr lang="en-US" altLang="zh-TW" dirty="0">
                <a:latin typeface="Times New Roman" panose="02020603050405020304" pitchFamily="18" charset="0"/>
                <a:cs typeface="Times New Roman" panose="02020603050405020304" pitchFamily="18" charset="0"/>
              </a:rPr>
            </a:br>
            <a:r>
              <a:rPr lang="en-US" altLang="zh-TW" dirty="0">
                <a:latin typeface="Times New Roman" panose="02020603050405020304" pitchFamily="18" charset="0"/>
                <a:cs typeface="Times New Roman" panose="02020603050405020304" pitchFamily="18" charset="0"/>
              </a:rPr>
              <a:t>2. Combine the collected images and synthetic images to form our dataset.</a:t>
            </a:r>
            <a:br>
              <a:rPr lang="en-US" altLang="zh-TW" dirty="0">
                <a:latin typeface="Times New Roman" panose="02020603050405020304" pitchFamily="18" charset="0"/>
                <a:cs typeface="Times New Roman" panose="02020603050405020304" pitchFamily="18" charset="0"/>
              </a:rPr>
            </a:br>
            <a:r>
              <a:rPr lang="en-US" altLang="zh-TW" dirty="0">
                <a:latin typeface="Times New Roman" panose="02020603050405020304" pitchFamily="18" charset="0"/>
                <a:cs typeface="Times New Roman" panose="02020603050405020304" pitchFamily="18" charset="0"/>
              </a:rPr>
              <a:t>3.Integrate the dataset into the YOLOv7 model and apply pruning optimizations to produce identifiable results.</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7031EAD6-C0ED-A1F5-0AC9-40A66495AADE}"/>
              </a:ext>
            </a:extLst>
          </p:cNvPr>
          <p:cNvSpPr txBox="1"/>
          <p:nvPr/>
        </p:nvSpPr>
        <p:spPr>
          <a:xfrm>
            <a:off x="4256208" y="5009619"/>
            <a:ext cx="6893587" cy="646331"/>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Combines advanced generative and object detection models to enhance real-time cat behavior recognition</a:t>
            </a:r>
          </a:p>
        </p:txBody>
      </p:sp>
    </p:spTree>
    <p:extLst>
      <p:ext uri="{BB962C8B-B14F-4D97-AF65-F5344CB8AC3E}">
        <p14:creationId xmlns:p14="http://schemas.microsoft.com/office/powerpoint/2010/main" val="202077329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5</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Introduction (2/3)</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本框 10">
            <a:extLst>
              <a:ext uri="{FF2B5EF4-FFF2-40B4-BE49-F238E27FC236}">
                <a16:creationId xmlns:a16="http://schemas.microsoft.com/office/drawing/2014/main" id="{0B9BBED7-5887-4A11-B5B8-FBFEB2B90063}"/>
              </a:ext>
            </a:extLst>
          </p:cNvPr>
          <p:cNvSpPr txBox="1"/>
          <p:nvPr/>
        </p:nvSpPr>
        <p:spPr>
          <a:xfrm>
            <a:off x="796412" y="1666796"/>
            <a:ext cx="10886741" cy="1938992"/>
          </a:xfrm>
          <a:prstGeom prst="rect">
            <a:avLst/>
          </a:prstGeom>
          <a:noFill/>
        </p:spPr>
        <p:txBody>
          <a:bodyPr wrap="square" rtlCol="0">
            <a:spAutoFit/>
          </a:bodyPr>
          <a:lstStyle/>
          <a:p>
            <a:pPr marL="342900" indent="-342900" algn="just">
              <a:buClr>
                <a:schemeClr val="tx1"/>
              </a:buClr>
              <a:buFont typeface="Arial" panose="020B0604020202020204" pitchFamily="34" charset="0"/>
              <a:buChar char="•"/>
            </a:pP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Insufficient</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large datasets hinder deep learning model development.</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Manual data collection is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time-consuming</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and struggles to encompass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diverse</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behaviors.</a:t>
            </a: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Data Collection Challenges</a:t>
            </a:r>
          </a:p>
        </p:txBody>
      </p:sp>
    </p:spTree>
    <p:extLst>
      <p:ext uri="{BB962C8B-B14F-4D97-AF65-F5344CB8AC3E}">
        <p14:creationId xmlns:p14="http://schemas.microsoft.com/office/powerpoint/2010/main" val="179281326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8F91D435-BB22-4AC1-966F-7EDB2CDFE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609" y="3605788"/>
            <a:ext cx="5130833" cy="3161675"/>
          </a:xfrm>
          <a:prstGeom prst="rect">
            <a:avLst/>
          </a:prstGeom>
        </p:spPr>
      </p:pic>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6</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Introduction (3/3)</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本框 10">
            <a:extLst>
              <a:ext uri="{FF2B5EF4-FFF2-40B4-BE49-F238E27FC236}">
                <a16:creationId xmlns:a16="http://schemas.microsoft.com/office/drawing/2014/main" id="{0B9BBED7-5887-4A11-B5B8-FBFEB2B90063}"/>
              </a:ext>
            </a:extLst>
          </p:cNvPr>
          <p:cNvSpPr txBox="1"/>
          <p:nvPr/>
        </p:nvSpPr>
        <p:spPr>
          <a:xfrm>
            <a:off x="796412" y="1666796"/>
            <a:ext cx="10886741" cy="1569660"/>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Enhancing processing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speed</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with the </a:t>
            </a: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Realtek AMB82-mini chip</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Model </a:t>
            </a: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pruning</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techniques address the dual challenges of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size</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and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speed</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in embedded devices.</a:t>
            </a: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Embedded System</a:t>
            </a:r>
          </a:p>
        </p:txBody>
      </p:sp>
    </p:spTree>
    <p:extLst>
      <p:ext uri="{BB962C8B-B14F-4D97-AF65-F5344CB8AC3E}">
        <p14:creationId xmlns:p14="http://schemas.microsoft.com/office/powerpoint/2010/main" val="148326190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8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2</a:t>
            </a:r>
          </a:p>
        </p:txBody>
      </p:sp>
      <p:sp>
        <p:nvSpPr>
          <p:cNvPr id="8" name="文本框 7"/>
          <p:cNvSpPr txBox="1"/>
          <p:nvPr/>
        </p:nvSpPr>
        <p:spPr>
          <a:xfrm>
            <a:off x="4410507" y="2659559"/>
            <a:ext cx="5760360" cy="769441"/>
          </a:xfrm>
          <a:prstGeom prst="rect">
            <a:avLst/>
          </a:prstGeom>
          <a:noFill/>
        </p:spPr>
        <p:txBody>
          <a:bodyPr wrap="square" rtlCol="0">
            <a:spAutoFit/>
          </a:bodyPr>
          <a:lstStyle/>
          <a:p>
            <a:pPr algn="dist"/>
            <a:r>
              <a:rPr lang="en-US" altLang="zh-TW" sz="44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Related Works</a:t>
            </a:r>
          </a:p>
        </p:txBody>
      </p:sp>
      <p:cxnSp>
        <p:nvCxnSpPr>
          <p:cNvPr id="9" name="直接连接符 8"/>
          <p:cNvCxnSpPr/>
          <p:nvPr/>
        </p:nvCxnSpPr>
        <p:spPr>
          <a:xfrm>
            <a:off x="4410867" y="3667747"/>
            <a:ext cx="576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工研院材料與化工研究所">
            <a:extLst>
              <a:ext uri="{FF2B5EF4-FFF2-40B4-BE49-F238E27FC236}">
                <a16:creationId xmlns:a16="http://schemas.microsoft.com/office/drawing/2014/main" id="{54CB70DB-2046-42DD-8684-DE3AE01AC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323" y="376198"/>
            <a:ext cx="3154846" cy="1020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國立臺灣大學- 維基百科，自由的百科全書">
            <a:extLst>
              <a:ext uri="{FF2B5EF4-FFF2-40B4-BE49-F238E27FC236}">
                <a16:creationId xmlns:a16="http://schemas.microsoft.com/office/drawing/2014/main" id="{BE65BEAD-3922-4531-819E-BED10D823B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4486" y="440305"/>
            <a:ext cx="891854" cy="89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274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6799FB-52B8-4698-BECF-01ADD9E846BE}" type="slidenum">
              <a:rPr kumimoji="0" lang="en-US" altLang="zh-TW" sz="1600" b="0" i="0" u="none" strike="noStrike" kern="1200" cap="none" spc="0" normalizeH="0" baseline="0" noProof="0" smtClean="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Related Works (1/5) - Generative AI models</a:t>
            </a:r>
            <a:endParaRPr kumimoji="0" lang="zh-CN" altLang="en-US" sz="32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TW" sz="2800" b="0" i="0" u="none" strike="noStrike" kern="1200" cap="none" spc="0" normalizeH="0" baseline="0" noProof="0" dirty="0">
                <a:ln>
                  <a:noFill/>
                </a:ln>
                <a:solidFill>
                  <a:srgbClr val="1C4885"/>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Variational Auto-Encoders (VAEs)</a:t>
            </a:r>
          </a:p>
        </p:txBody>
      </p:sp>
      <p:pic>
        <p:nvPicPr>
          <p:cNvPr id="7" name="圖片 6">
            <a:extLst>
              <a:ext uri="{FF2B5EF4-FFF2-40B4-BE49-F238E27FC236}">
                <a16:creationId xmlns:a16="http://schemas.microsoft.com/office/drawing/2014/main" id="{C91FC25C-43B9-4246-A955-CAAFF5A64707}"/>
              </a:ext>
            </a:extLst>
          </p:cNvPr>
          <p:cNvPicPr/>
          <p:nvPr/>
        </p:nvPicPr>
        <p:blipFill rotWithShape="1">
          <a:blip r:embed="rId3">
            <a:extLst>
              <a:ext uri="{28A0092B-C50C-407E-A947-70E740481C1C}">
                <a14:useLocalDpi xmlns:a14="http://schemas.microsoft.com/office/drawing/2010/main" val="0"/>
              </a:ext>
            </a:extLst>
          </a:blip>
          <a:srcRect t="32826" b="33298"/>
          <a:stretch/>
        </p:blipFill>
        <p:spPr bwMode="auto">
          <a:xfrm>
            <a:off x="1733238" y="4081729"/>
            <a:ext cx="8725524" cy="2295334"/>
          </a:xfrm>
          <a:prstGeom prst="rect">
            <a:avLst/>
          </a:prstGeom>
          <a:noFill/>
        </p:spPr>
      </p:pic>
      <p:sp>
        <p:nvSpPr>
          <p:cNvPr id="6" name="文本框 10">
            <a:extLst>
              <a:ext uri="{FF2B5EF4-FFF2-40B4-BE49-F238E27FC236}">
                <a16:creationId xmlns:a16="http://schemas.microsoft.com/office/drawing/2014/main" id="{75000662-6A08-4B31-91C7-AFD8D6E43FE7}"/>
              </a:ext>
            </a:extLst>
          </p:cNvPr>
          <p:cNvSpPr txBox="1"/>
          <p:nvPr/>
        </p:nvSpPr>
        <p:spPr>
          <a:xfrm>
            <a:off x="796412" y="1666796"/>
            <a:ext cx="10886741" cy="2308324"/>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30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VAEs generate new data by sampling </a:t>
            </a:r>
            <a:r>
              <a:rPr kumimoji="0" lang="en-US" altLang="zh-TW" sz="2400" b="0" i="0" u="none" strike="noStrike" kern="1200" cap="none" spc="30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latent</a:t>
            </a:r>
            <a:r>
              <a:rPr kumimoji="0" lang="en-US" altLang="zh-TW" sz="2400" b="0" i="0" u="none" strike="noStrike" kern="1200" cap="none" spc="30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variables from a normal distribution, learned from the input data's latent distribution.</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400" b="0" i="0" u="none" strike="noStrike" kern="1200" cap="none" spc="30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30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 common drawback of VAEs is that the generated data can sometimes appear </a:t>
            </a:r>
            <a:r>
              <a:rPr kumimoji="0" lang="en-US" altLang="zh-TW" sz="2400" b="0" i="0" u="none" strike="noStrike" kern="1200" cap="none" spc="30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blurry</a:t>
            </a:r>
            <a:r>
              <a:rPr kumimoji="0" lang="en-US" altLang="zh-TW" sz="2400" b="0" i="0" u="none" strike="noStrike" kern="1200" cap="none" spc="30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p:txBody>
      </p:sp>
    </p:spTree>
    <p:extLst>
      <p:ext uri="{BB962C8B-B14F-4D97-AF65-F5344CB8AC3E}">
        <p14:creationId xmlns:p14="http://schemas.microsoft.com/office/powerpoint/2010/main" val="42062129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3D1296-68FE-4C88-80C5-91C134B7988F}"/>
              </a:ext>
            </a:extLst>
          </p:cNvPr>
          <p:cNvSpPr>
            <a:spLocks noGrp="1"/>
          </p:cNvSpPr>
          <p:nvPr>
            <p:ph type="sldNum" sz="quarter" idx="12"/>
          </p:nvPr>
        </p:nvSpPr>
        <p:spPr/>
        <p:txBody>
          <a:bodyPr/>
          <a:lstStyle/>
          <a:p>
            <a:fld id="{F46799FB-52B8-4698-BECF-01ADD9E846BE}" type="slidenum">
              <a:rPr lang="en-US" altLang="zh-TW" smtClean="0"/>
              <a:pPr/>
              <a:t>9</a:t>
            </a:fld>
            <a:endParaRPr lang="zh-TW" dirty="0"/>
          </a:p>
        </p:txBody>
      </p:sp>
      <p:sp>
        <p:nvSpPr>
          <p:cNvPr id="3" name="文本框 3">
            <a:extLst>
              <a:ext uri="{FF2B5EF4-FFF2-40B4-BE49-F238E27FC236}">
                <a16:creationId xmlns:a16="http://schemas.microsoft.com/office/drawing/2014/main" id="{5FD7408A-FB08-4888-9F0F-187C0C8EEDC0}"/>
              </a:ext>
            </a:extLst>
          </p:cNvPr>
          <p:cNvSpPr txBox="1"/>
          <p:nvPr/>
        </p:nvSpPr>
        <p:spPr>
          <a:xfrm>
            <a:off x="863508" y="480937"/>
            <a:ext cx="8531549" cy="584775"/>
          </a:xfrm>
          <a:prstGeom prst="rect">
            <a:avLst/>
          </a:prstGeom>
          <a:noFill/>
        </p:spPr>
        <p:txBody>
          <a:bodyPr wrap="square" rtlCol="0">
            <a:spAutoFit/>
          </a:bodyPr>
          <a:lstStyle/>
          <a:p>
            <a:r>
              <a:rPr lang="en-US" altLang="zh-TW"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Related Works (2/5) - Generative AI models</a:t>
            </a:r>
            <a:endParaRPr lang="zh-CN" altLang="en-US" sz="32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本框 11">
            <a:extLst>
              <a:ext uri="{FF2B5EF4-FFF2-40B4-BE49-F238E27FC236}">
                <a16:creationId xmlns:a16="http://schemas.microsoft.com/office/drawing/2014/main" id="{284A735E-B58C-46C7-89B7-3CD3623DF834}"/>
              </a:ext>
            </a:extLst>
          </p:cNvPr>
          <p:cNvSpPr txBox="1"/>
          <p:nvPr/>
        </p:nvSpPr>
        <p:spPr>
          <a:xfrm>
            <a:off x="796413" y="1104644"/>
            <a:ext cx="11003559"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TW" sz="2800" dirty="0">
                <a:solidFill>
                  <a:srgbClr val="1C4885"/>
                </a:solidFill>
                <a:latin typeface="Times New Roman" panose="02020603050405020304" pitchFamily="18" charset="0"/>
                <a:ea typeface="標楷體" panose="03000509000000000000" pitchFamily="65" charset="-120"/>
                <a:cs typeface="Times New Roman" panose="02020603050405020304" pitchFamily="18" charset="0"/>
              </a:rPr>
              <a:t>Diffusion Models</a:t>
            </a:r>
          </a:p>
        </p:txBody>
      </p:sp>
      <p:pic>
        <p:nvPicPr>
          <p:cNvPr id="7" name="圖片 6">
            <a:extLst>
              <a:ext uri="{FF2B5EF4-FFF2-40B4-BE49-F238E27FC236}">
                <a16:creationId xmlns:a16="http://schemas.microsoft.com/office/drawing/2014/main" id="{E1AD1F03-A522-4C9E-B16D-B072AD26EE98}"/>
              </a:ext>
            </a:extLst>
          </p:cNvPr>
          <p:cNvPicPr/>
          <p:nvPr/>
        </p:nvPicPr>
        <p:blipFill rotWithShape="1">
          <a:blip r:embed="rId3">
            <a:extLst>
              <a:ext uri="{28A0092B-C50C-407E-A947-70E740481C1C}">
                <a14:useLocalDpi xmlns:a14="http://schemas.microsoft.com/office/drawing/2010/main" val="0"/>
              </a:ext>
            </a:extLst>
          </a:blip>
          <a:srcRect t="65938"/>
          <a:stretch/>
        </p:blipFill>
        <p:spPr bwMode="auto">
          <a:xfrm>
            <a:off x="1936338" y="4127971"/>
            <a:ext cx="8319323" cy="2148551"/>
          </a:xfrm>
          <a:prstGeom prst="rect">
            <a:avLst/>
          </a:prstGeom>
          <a:noFill/>
        </p:spPr>
      </p:pic>
      <p:sp>
        <p:nvSpPr>
          <p:cNvPr id="6" name="文本框 10">
            <a:extLst>
              <a:ext uri="{FF2B5EF4-FFF2-40B4-BE49-F238E27FC236}">
                <a16:creationId xmlns:a16="http://schemas.microsoft.com/office/drawing/2014/main" id="{A33CEC56-22C5-4D3F-970A-E21013A5EE95}"/>
              </a:ext>
            </a:extLst>
          </p:cNvPr>
          <p:cNvSpPr txBox="1"/>
          <p:nvPr/>
        </p:nvSpPr>
        <p:spPr>
          <a:xfrm>
            <a:off x="796412" y="1666796"/>
            <a:ext cx="10886741" cy="2308324"/>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Diffusion models transform </a:t>
            </a:r>
            <a:r>
              <a:rPr lang="en-US" altLang="zh-TW" sz="2400"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random noise</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 into structured data by mimicking particle diffusion.</a:t>
            </a:r>
          </a:p>
          <a:p>
            <a:pPr marL="342900" indent="-342900" algn="just">
              <a:buFont typeface="Arial" panose="020B0604020202020204" pitchFamily="34" charset="0"/>
              <a:buChar char="•"/>
            </a:pPr>
            <a:endPar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Arial" panose="020B0604020202020204" pitchFamily="34" charset="0"/>
              <a:buChar char="•"/>
            </a:pP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Diffusion models use a </a:t>
            </a: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forward process </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that adds Gaussian noise incrementally and a </a:t>
            </a:r>
            <a:r>
              <a:rPr lang="en-US" altLang="zh-TW" sz="2400" spc="3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reverse process </a:t>
            </a:r>
            <a:r>
              <a:rPr lang="en-US" altLang="zh-TW" sz="2400" spc="300" dirty="0">
                <a:latin typeface="Times New Roman" panose="02020603050405020304" pitchFamily="18" charset="0"/>
                <a:ea typeface="標楷體" panose="03000509000000000000" pitchFamily="65" charset="-120"/>
                <a:cs typeface="Times New Roman" panose="02020603050405020304" pitchFamily="18" charset="0"/>
              </a:rPr>
              <a:t>that iteratively denoises the data to generate high-quality and diverse samples.</a:t>
            </a:r>
          </a:p>
        </p:txBody>
      </p:sp>
    </p:spTree>
    <p:extLst>
      <p:ext uri="{BB962C8B-B14F-4D97-AF65-F5344CB8AC3E}">
        <p14:creationId xmlns:p14="http://schemas.microsoft.com/office/powerpoint/2010/main" val="41218389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简洁毕业答辩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5653</TotalTime>
  <Words>5258</Words>
  <Application>Microsoft Office PowerPoint</Application>
  <PresentationFormat>寬螢幕</PresentationFormat>
  <Paragraphs>472</Paragraphs>
  <Slides>46</Slides>
  <Notes>39</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46</vt:i4>
      </vt:variant>
    </vt:vector>
  </HeadingPairs>
  <TitlesOfParts>
    <vt:vector size="56" baseType="lpstr">
      <vt:lpstr>等线</vt:lpstr>
      <vt:lpstr>等线 Light</vt:lpstr>
      <vt:lpstr>source-serif-pro</vt:lpstr>
      <vt:lpstr>Arial</vt:lpstr>
      <vt:lpstr>Arial</vt:lpstr>
      <vt:lpstr>Cambria Math</vt:lpstr>
      <vt:lpstr>Lato</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kan</dc:creator>
  <dc:description>http://www.ypppt.com/</dc:description>
  <cp:lastModifiedBy>User 2</cp:lastModifiedBy>
  <cp:revision>388</cp:revision>
  <dcterms:created xsi:type="dcterms:W3CDTF">2018-02-27T12:12:58Z</dcterms:created>
  <dcterms:modified xsi:type="dcterms:W3CDTF">2024-11-19T09:25:53Z</dcterms:modified>
</cp:coreProperties>
</file>